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1"/>
    <p:sldMasterId id="2147483747" r:id="rId2"/>
  </p:sldMasterIdLst>
  <p:notesMasterIdLst>
    <p:notesMasterId r:id="rId12"/>
  </p:notesMasterIdLst>
  <p:handoutMasterIdLst>
    <p:handoutMasterId r:id="rId13"/>
  </p:handoutMasterIdLst>
  <p:sldIdLst>
    <p:sldId id="935" r:id="rId3"/>
    <p:sldId id="929" r:id="rId4"/>
    <p:sldId id="930" r:id="rId5"/>
    <p:sldId id="934" r:id="rId6"/>
    <p:sldId id="933" r:id="rId7"/>
    <p:sldId id="931" r:id="rId8"/>
    <p:sldId id="936" r:id="rId9"/>
    <p:sldId id="795" r:id="rId10"/>
    <p:sldId id="928" r:id="rId1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7070"/>
    <a:srgbClr val="FFFF00"/>
    <a:srgbClr val="C1C3C3"/>
    <a:srgbClr val="979B9B"/>
    <a:srgbClr val="98949E"/>
    <a:srgbClr val="7FD7F7"/>
    <a:srgbClr val="FFFFFF"/>
    <a:srgbClr val="72AF2F"/>
    <a:srgbClr val="72732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9" autoAdjust="0"/>
    <p:restoredTop sz="93188" autoAdjust="0"/>
  </p:normalViewPr>
  <p:slideViewPr>
    <p:cSldViewPr snapToGrid="0">
      <p:cViewPr varScale="1">
        <p:scale>
          <a:sx n="82" d="100"/>
          <a:sy n="82" d="100"/>
        </p:scale>
        <p:origin x="-40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6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10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image" Target="../media/image16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12" Type="http://schemas.openxmlformats.org/officeDocument/2006/relationships/image" Target="../media/image15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11" Type="http://schemas.openxmlformats.org/officeDocument/2006/relationships/image" Target="../media/image14.wmf"/><Relationship Id="rId5" Type="http://schemas.openxmlformats.org/officeDocument/2006/relationships/image" Target="../media/image8.wmf"/><Relationship Id="rId10" Type="http://schemas.openxmlformats.org/officeDocument/2006/relationships/image" Target="../media/image13.wmf"/><Relationship Id="rId4" Type="http://schemas.openxmlformats.org/officeDocument/2006/relationships/image" Target="../media/image7.wmf"/><Relationship Id="rId9" Type="http://schemas.openxmlformats.org/officeDocument/2006/relationships/image" Target="../media/image12.wmf"/><Relationship Id="rId14" Type="http://schemas.openxmlformats.org/officeDocument/2006/relationships/image" Target="../media/image1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FAEEE76-387C-4915-B0BF-213EFBBF6431}" type="datetime1">
              <a:rPr lang="en-US" altLang="zh-CN"/>
              <a:pPr>
                <a:defRPr/>
              </a:pPr>
              <a:t>2/27/2019</a:t>
            </a:fld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F4EDFFB-7906-4EE4-AFFB-9C1E5D12A57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31737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ABAF846-3954-43F4-ACA8-526D9629D70F}" type="datetime1">
              <a:rPr lang="en-US" altLang="zh-CN"/>
              <a:pPr>
                <a:defRPr/>
              </a:pPr>
              <a:t>2/27/2019</a:t>
            </a:fld>
            <a:endParaRPr lang="en-US" altLang="zh-CN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8425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819218E-849D-4E86-A2D9-142525684592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765500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938DE-7226-46A7-9B76-C6699F1F2429}" type="slidenum">
              <a:rPr lang="zh-CN" altLang="en-US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50225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431800" y="73026"/>
            <a:ext cx="7747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zh-CN" sz="1200" b="1" dirty="0" smtClean="0">
                <a:latin typeface="+mj-lt"/>
              </a:rPr>
              <a:t>SA WG2 Meeting #131</a:t>
            </a:r>
          </a:p>
          <a:p>
            <a:pPr eaLnBrk="1" hangingPunct="1">
              <a:defRPr/>
            </a:pPr>
            <a:r>
              <a:rPr lang="en-GB" altLang="zh-CN" sz="10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25 February – 1 March 2019, Tenerife, Spain</a:t>
            </a:r>
            <a:endParaRPr lang="sv-SE" altLang="zh-CN" sz="1200" b="1" dirty="0" smtClean="0">
              <a:latin typeface="+mj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813992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8938692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106875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0"/>
          <p:cNvSpPr>
            <a:spLocks noGrp="1" noChangeArrowheads="1"/>
          </p:cNvSpPr>
          <p:nvPr>
            <p:ph type="dt" sz="half" idx="10"/>
          </p:nvPr>
        </p:nvSpPr>
        <p:spPr>
          <a:xfrm>
            <a:off x="7908454" y="6402388"/>
            <a:ext cx="1409333" cy="1101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4B8EBF8E-49C8-4BB9-9923-38D0D6529478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>
          <a:xfrm>
            <a:off x="239350" y="1124745"/>
            <a:ext cx="11713301" cy="4992553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40381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8000"/>
    </mc:Choice>
    <mc:Fallback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432784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65151" y="1449917"/>
            <a:ext cx="5376333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44684" y="1449747"/>
            <a:ext cx="5376333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763464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260000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oleObject" Target="../embeddings/oleObject1.bin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zh-CN" sz="1000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93752" y="6394450"/>
            <a:ext cx="5897033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zh-CN" sz="1000" dirty="0" smtClean="0">
              <a:solidFill>
                <a:schemeClr val="bg1"/>
              </a:solidFill>
            </a:endParaRPr>
          </a:p>
        </p:txBody>
      </p:sp>
      <p:sp>
        <p:nvSpPr>
          <p:cNvPr id="1030" name="Oval 11"/>
          <p:cNvSpPr>
            <a:spLocks noChangeArrowheads="1"/>
          </p:cNvSpPr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B522A0EE-3CC5-4780-9F44-5219D9C8D8B3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smtClean="0"/>
          </a:p>
          <a:p>
            <a:pPr>
              <a:defRPr/>
            </a:pPr>
            <a:endParaRPr lang="en-GB" altLang="en-US" sz="1000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smtClean="0">
                <a:solidFill>
                  <a:schemeClr val="bg1"/>
                </a:solidFill>
              </a:rPr>
              <a:t>© 3GPP 2012</a:t>
            </a:r>
            <a:endParaRPr lang="en-GB" altLang="zh-CN" sz="100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0" r:id="rId2"/>
    <p:sldLayoutId id="2147483811" r:id="rId3"/>
    <p:sldLayoutId id="214748381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30" hidden="1"/>
          <p:cNvGraphicFramePr>
            <a:graphicFrameLocks noChangeAspect="1"/>
          </p:cNvGraphicFramePr>
          <p:nvPr/>
        </p:nvGraphicFramePr>
        <p:xfrm>
          <a:off x="2118" y="1589"/>
          <a:ext cx="2116" cy="3175"/>
        </p:xfrm>
        <a:graphic>
          <a:graphicData uri="http://schemas.openxmlformats.org/presentationml/2006/ole">
            <p:oleObj spid="_x0000_s3201" name="think-cell Slide" r:id="rId6" imgW="360" imgH="360" progId="">
              <p:embed/>
            </p:oleObj>
          </a:graphicData>
        </a:graphic>
      </p:graphicFrame>
      <p:sp>
        <p:nvSpPr>
          <p:cNvPr id="2051" name="Line 9"/>
          <p:cNvSpPr>
            <a:spLocks noChangeShapeType="1"/>
          </p:cNvSpPr>
          <p:nvPr/>
        </p:nvSpPr>
        <p:spPr bwMode="auto">
          <a:xfrm flipV="1">
            <a:off x="-239184" y="79216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2" name="Line 12"/>
          <p:cNvSpPr>
            <a:spLocks noChangeShapeType="1"/>
          </p:cNvSpPr>
          <p:nvPr/>
        </p:nvSpPr>
        <p:spPr bwMode="auto">
          <a:xfrm flipV="1">
            <a:off x="-239184" y="65532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3" name="Line 9"/>
          <p:cNvSpPr>
            <a:spLocks noChangeShapeType="1"/>
          </p:cNvSpPr>
          <p:nvPr/>
        </p:nvSpPr>
        <p:spPr bwMode="auto">
          <a:xfrm flipV="1">
            <a:off x="-239184" y="112871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4" name="Line 10"/>
          <p:cNvSpPr>
            <a:spLocks noChangeShapeType="1"/>
          </p:cNvSpPr>
          <p:nvPr/>
        </p:nvSpPr>
        <p:spPr bwMode="auto">
          <a:xfrm flipH="1">
            <a:off x="-239184" y="1455738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5" name="Line 12"/>
          <p:cNvSpPr>
            <a:spLocks noChangeShapeType="1"/>
          </p:cNvSpPr>
          <p:nvPr/>
        </p:nvSpPr>
        <p:spPr bwMode="auto">
          <a:xfrm flipV="1">
            <a:off x="-239184" y="622141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6" name="Line 13"/>
          <p:cNvSpPr>
            <a:spLocks noChangeShapeType="1"/>
          </p:cNvSpPr>
          <p:nvPr/>
        </p:nvSpPr>
        <p:spPr bwMode="auto">
          <a:xfrm flipH="1" flipV="1">
            <a:off x="-239184" y="58674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7" name="Line 14"/>
          <p:cNvSpPr>
            <a:spLocks noChangeShapeType="1"/>
          </p:cNvSpPr>
          <p:nvPr/>
        </p:nvSpPr>
        <p:spPr bwMode="auto">
          <a:xfrm>
            <a:off x="-239184" y="37465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8" name="Line 15"/>
          <p:cNvSpPr>
            <a:spLocks noChangeShapeType="1"/>
          </p:cNvSpPr>
          <p:nvPr/>
        </p:nvSpPr>
        <p:spPr bwMode="auto">
          <a:xfrm flipH="1">
            <a:off x="556684" y="-196849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9" name="Line 17"/>
          <p:cNvSpPr>
            <a:spLocks noChangeShapeType="1"/>
          </p:cNvSpPr>
          <p:nvPr/>
        </p:nvSpPr>
        <p:spPr bwMode="auto">
          <a:xfrm>
            <a:off x="11542184" y="-196849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60" name="Title Placeholder 1"/>
          <p:cNvSpPr>
            <a:spLocks noGrp="1"/>
          </p:cNvSpPr>
          <p:nvPr>
            <p:ph type="title"/>
          </p:nvPr>
        </p:nvSpPr>
        <p:spPr bwMode="auto">
          <a:xfrm>
            <a:off x="556684" y="373064"/>
            <a:ext cx="109728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6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6684" y="1452563"/>
            <a:ext cx="10972800" cy="440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62" name="Text Box 9"/>
          <p:cNvSpPr txBox="1">
            <a:spLocks noChangeArrowheads="1"/>
          </p:cNvSpPr>
          <p:nvPr/>
        </p:nvSpPr>
        <p:spPr bwMode="auto">
          <a:xfrm>
            <a:off x="0" y="-469900"/>
            <a:ext cx="12192000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altLang="zh-CN" sz="1000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To change the document information in the footer, press [Alt + F8] and use the “FORM“</a:t>
            </a:r>
          </a:p>
        </p:txBody>
      </p:sp>
      <p:sp>
        <p:nvSpPr>
          <p:cNvPr id="2063" name="AutoShape 57"/>
          <p:cNvSpPr>
            <a:spLocks noChangeArrowheads="1"/>
          </p:cNvSpPr>
          <p:nvPr/>
        </p:nvSpPr>
        <p:spPr bwMode="auto">
          <a:xfrm>
            <a:off x="1966385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18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65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145</a:t>
            </a:r>
          </a:p>
        </p:txBody>
      </p:sp>
      <p:sp>
        <p:nvSpPr>
          <p:cNvPr id="2064" name="AutoShape 58"/>
          <p:cNvSpPr>
            <a:spLocks noChangeArrowheads="1"/>
          </p:cNvSpPr>
          <p:nvPr/>
        </p:nvSpPr>
        <p:spPr bwMode="auto">
          <a:xfrm>
            <a:off x="2446867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0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201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927351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3888318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3407834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2068" name="Rectangle 68"/>
          <p:cNvSpPr>
            <a:spLocks noChangeArrowheads="1"/>
          </p:cNvSpPr>
          <p:nvPr/>
        </p:nvSpPr>
        <p:spPr bwMode="auto">
          <a:xfrm>
            <a:off x="863601" y="6945314"/>
            <a:ext cx="105621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Core and </a:t>
            </a: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background</a:t>
            </a: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 colors:</a:t>
            </a:r>
          </a:p>
        </p:txBody>
      </p:sp>
      <p:sp>
        <p:nvSpPr>
          <p:cNvPr id="2069" name="AutoShape 57"/>
          <p:cNvSpPr>
            <a:spLocks noChangeArrowheads="1"/>
          </p:cNvSpPr>
          <p:nvPr/>
        </p:nvSpPr>
        <p:spPr bwMode="auto">
          <a:xfrm>
            <a:off x="1966385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0" name="AutoShape 58"/>
          <p:cNvSpPr>
            <a:spLocks noChangeArrowheads="1"/>
          </p:cNvSpPr>
          <p:nvPr/>
        </p:nvSpPr>
        <p:spPr bwMode="auto">
          <a:xfrm>
            <a:off x="2446867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1" name="AutoShape 59"/>
          <p:cNvSpPr>
            <a:spLocks noChangeArrowheads="1"/>
          </p:cNvSpPr>
          <p:nvPr/>
        </p:nvSpPr>
        <p:spPr bwMode="auto">
          <a:xfrm>
            <a:off x="2927351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2" name="Rectangle 68"/>
          <p:cNvSpPr>
            <a:spLocks noChangeArrowheads="1"/>
          </p:cNvSpPr>
          <p:nvPr/>
        </p:nvSpPr>
        <p:spPr bwMode="auto">
          <a:xfrm>
            <a:off x="863601" y="6945314"/>
            <a:ext cx="105621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altLang="zh-CN" sz="500" b="1" smtClean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963085" y="6191250"/>
            <a:ext cx="916516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2BAE746B-DF28-4EDE-A5A1-6C383097A924}" type="datetime1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27/02/2019</a:t>
            </a:fld>
            <a:endParaRPr lang="en-GB" altLang="zh-CN" sz="800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577851" y="6191250"/>
            <a:ext cx="192616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B2492509-1C68-4D21-984B-3DF05DC87241}" type="slidenum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‹#›</a:t>
            </a:fld>
            <a:endParaRPr lang="en-GB" altLang="zh-CN" sz="1000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5" name="TextBox 2"/>
          <p:cNvSpPr txBox="1">
            <a:spLocks noChangeArrowheads="1"/>
          </p:cNvSpPr>
          <p:nvPr/>
        </p:nvSpPr>
        <p:spPr bwMode="auto">
          <a:xfrm>
            <a:off x="1788585" y="6191251"/>
            <a:ext cx="8104716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© Huawei 20157</a:t>
            </a:r>
          </a:p>
        </p:txBody>
      </p:sp>
      <p:sp>
        <p:nvSpPr>
          <p:cNvPr id="2076" name="TextBox 27"/>
          <p:cNvSpPr txBox="1">
            <a:spLocks noChangeArrowheads="1"/>
          </p:cNvSpPr>
          <p:nvPr/>
        </p:nvSpPr>
        <p:spPr bwMode="auto">
          <a:xfrm>
            <a:off x="2004485" y="6332539"/>
            <a:ext cx="8104716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</p:txBody>
      </p:sp>
      <p:sp>
        <p:nvSpPr>
          <p:cNvPr id="2077" name="TextBox 28"/>
          <p:cNvSpPr txBox="1">
            <a:spLocks noChangeArrowheads="1"/>
          </p:cNvSpPr>
          <p:nvPr/>
        </p:nvSpPr>
        <p:spPr bwMode="auto">
          <a:xfrm>
            <a:off x="575734" y="6383339"/>
            <a:ext cx="810471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Confidential</a:t>
            </a:r>
          </a:p>
        </p:txBody>
      </p:sp>
      <p:sp>
        <p:nvSpPr>
          <p:cNvPr id="2078" name="Text Box 13"/>
          <p:cNvSpPr txBox="1">
            <a:spLocks noChangeArrowheads="1"/>
          </p:cNvSpPr>
          <p:nvPr userDrawn="1"/>
        </p:nvSpPr>
        <p:spPr bwMode="auto">
          <a:xfrm>
            <a:off x="10200218" y="68263"/>
            <a:ext cx="195156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zh-CN" sz="1200" b="1" dirty="0" smtClean="0">
                <a:ea typeface="宋体" panose="02010600030101010101" pitchFamily="2" charset="-122"/>
              </a:rPr>
              <a:t>S2-188028</a:t>
            </a:r>
            <a:endParaRPr lang="en-GB" altLang="zh-CN" sz="1200" dirty="0" smtClean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pic>
        <p:nvPicPr>
          <p:cNvPr id="2079" name="图片 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29900" y="6169026"/>
            <a:ext cx="7112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oleObject" Target="../embeddings/oleObject12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6.bin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4.xml"/><Relationship Id="rId16" Type="http://schemas.openxmlformats.org/officeDocument/2006/relationships/oleObject" Target="../embeddings/oleObject15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14.bin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3.bin"/><Relationship Id="rId9" Type="http://schemas.openxmlformats.org/officeDocument/2006/relationships/oleObject" Target="../embeddings/oleObject8.bin"/><Relationship Id="rId14" Type="http://schemas.openxmlformats.org/officeDocument/2006/relationships/oleObject" Target="../embeddings/oleObject13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China Mobile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545069" y="1855381"/>
            <a:ext cx="9103784" cy="1143000"/>
          </a:xfrm>
        </p:spPr>
        <p:txBody>
          <a:bodyPr/>
          <a:lstStyle/>
          <a:p>
            <a:r>
              <a:rPr lang="en-US" altLang="zh-CN" dirty="0" smtClean="0"/>
              <a:t>Draft Session Outcome of Slice SLA discussion in </a:t>
            </a:r>
            <a:r>
              <a:rPr lang="en-US" altLang="zh-CN" dirty="0" err="1" smtClean="0"/>
              <a:t>eNA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>
          <a:xfrm>
            <a:off x="239350" y="922867"/>
            <a:ext cx="11713301" cy="5068358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1600" dirty="0" smtClean="0">
                <a:solidFill>
                  <a:srgbClr val="002060"/>
                </a:solidFill>
              </a:rPr>
              <a:t>Slice SLA related TDocs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8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8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8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8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8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8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8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1600" dirty="0" smtClean="0">
                <a:solidFill>
                  <a:srgbClr val="002060"/>
                </a:solidFill>
              </a:rPr>
              <a:t>Common understandings </a:t>
            </a:r>
            <a:endParaRPr lang="en-US" sz="1600" dirty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buFont typeface="微软雅黑" panose="020B0503020204020204" pitchFamily="34" charset="-122"/>
              <a:buChar char="‐"/>
            </a:pPr>
            <a:r>
              <a:rPr lang="en-US" sz="1400" dirty="0" smtClean="0">
                <a:solidFill>
                  <a:srgbClr val="002060"/>
                </a:solidFill>
              </a:rPr>
              <a:t>The slice radio resource configuration parameters i.e. “Guaranteed/maximum slice radio resource” have </a:t>
            </a:r>
            <a:r>
              <a:rPr lang="en-US" sz="1400" dirty="0">
                <a:solidFill>
                  <a:srgbClr val="002060"/>
                </a:solidFill>
              </a:rPr>
              <a:t>already </a:t>
            </a:r>
            <a:r>
              <a:rPr lang="en-US" sz="1400" dirty="0" smtClean="0">
                <a:solidFill>
                  <a:srgbClr val="002060"/>
                </a:solidFill>
              </a:rPr>
              <a:t>been defined by SA5, i.e. </a:t>
            </a:r>
            <a:r>
              <a:rPr lang="en-GB" sz="1400" dirty="0" smtClean="0">
                <a:solidFill>
                  <a:srgbClr val="002060"/>
                </a:solidFill>
              </a:rPr>
              <a:t>RRMPolicyRatio2 </a:t>
            </a:r>
            <a:r>
              <a:rPr lang="en-GB" sz="1400" dirty="0">
                <a:solidFill>
                  <a:srgbClr val="002060"/>
                </a:solidFill>
              </a:rPr>
              <a:t>(including rRMPolicyMaxRatio, rRMPolicyMarginMaxRatio, rRMPolicyMinRatio, rRMPolicyMarginMinRatio) in </a:t>
            </a:r>
            <a:r>
              <a:rPr lang="en-GB" sz="1400" dirty="0" smtClean="0">
                <a:solidFill>
                  <a:srgbClr val="002060"/>
                </a:solidFill>
              </a:rPr>
              <a:t>clause 4.4.1, TS </a:t>
            </a:r>
            <a:r>
              <a:rPr lang="en-GB" sz="1400" dirty="0">
                <a:solidFill>
                  <a:srgbClr val="002060"/>
                </a:solidFill>
              </a:rPr>
              <a:t>28.541 </a:t>
            </a:r>
            <a:r>
              <a:rPr lang="en-GB" sz="1400" dirty="0" smtClean="0">
                <a:solidFill>
                  <a:srgbClr val="002060"/>
                </a:solidFill>
              </a:rPr>
              <a:t>v15.1.0</a:t>
            </a:r>
            <a:r>
              <a:rPr lang="en-US" sz="1400" dirty="0">
                <a:solidFill>
                  <a:srgbClr val="002060"/>
                </a:solidFill>
              </a:rPr>
              <a:t>.</a:t>
            </a:r>
            <a:r>
              <a:rPr lang="en-GB" sz="1400" dirty="0" smtClean="0">
                <a:solidFill>
                  <a:srgbClr val="002060"/>
                </a:solidFill>
              </a:rPr>
              <a:t> </a:t>
            </a:r>
            <a:endParaRPr lang="en-US" sz="1400" dirty="0" smtClean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buFont typeface="微软雅黑" panose="020B0503020204020204" pitchFamily="34" charset="-122"/>
              <a:buChar char="‐"/>
            </a:pPr>
            <a:r>
              <a:rPr lang="en-US" sz="1400" dirty="0">
                <a:solidFill>
                  <a:srgbClr val="002060"/>
                </a:solidFill>
              </a:rPr>
              <a:t>T</a:t>
            </a:r>
            <a:r>
              <a:rPr lang="en-US" sz="1400" dirty="0" smtClean="0">
                <a:solidFill>
                  <a:srgbClr val="002060"/>
                </a:solidFill>
              </a:rPr>
              <a:t>he slice QoE provided by NWDAF will benefit for slice radio resource configuration/adjustment by OAM</a:t>
            </a:r>
            <a:r>
              <a:rPr lang="en-US" altLang="zh-CN" sz="1400" dirty="0" smtClean="0">
                <a:solidFill>
                  <a:srgbClr val="002060"/>
                </a:solidFill>
              </a:rPr>
              <a:t>.</a:t>
            </a:r>
            <a:endParaRPr lang="en-US" sz="1400" dirty="0" smtClean="0">
              <a:solidFill>
                <a:srgbClr val="002060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8600" y="30803"/>
            <a:ext cx="11963400" cy="72840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l" eaLnBrk="1" hangingPunct="1"/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Slice SLA related TDocs and Common Understandings</a:t>
            </a:r>
            <a:endParaRPr lang="de-DE" altLang="de-DE" sz="2400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7235993"/>
              </p:ext>
            </p:extLst>
          </p:nvPr>
        </p:nvGraphicFramePr>
        <p:xfrm>
          <a:off x="1044046" y="1464096"/>
          <a:ext cx="10103908" cy="229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4733"/>
                <a:gridCol w="2346390"/>
                <a:gridCol w="1949385"/>
                <a:gridCol w="2159212"/>
                <a:gridCol w="2184188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China Mobile/Huawei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Samsung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Ericsson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Nokia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RAN3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SA2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SA5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33700951"/>
              </p:ext>
            </p:extLst>
          </p:nvPr>
        </p:nvGraphicFramePr>
        <p:xfrm>
          <a:off x="2631280" y="1965489"/>
          <a:ext cx="881062" cy="447675"/>
        </p:xfrm>
        <a:graphic>
          <a:graphicData uri="http://schemas.openxmlformats.org/presentationml/2006/ole">
            <p:oleObj spid="_x0000_s5099" name="包装程序外壳对象" showAsIcon="1" r:id="rId3" imgW="618120" imgH="447840" progId="Package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37927886"/>
              </p:ext>
            </p:extLst>
          </p:nvPr>
        </p:nvGraphicFramePr>
        <p:xfrm>
          <a:off x="3512342" y="1965489"/>
          <a:ext cx="855662" cy="447675"/>
        </p:xfrm>
        <a:graphic>
          <a:graphicData uri="http://schemas.openxmlformats.org/presentationml/2006/ole">
            <p:oleObj spid="_x0000_s5100" name="包装程序外壳对象" showAsIcon="1" r:id="rId4" imgW="618120" imgH="447840" progId="Package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13070088"/>
              </p:ext>
            </p:extLst>
          </p:nvPr>
        </p:nvGraphicFramePr>
        <p:xfrm>
          <a:off x="9102724" y="1965489"/>
          <a:ext cx="803275" cy="447675"/>
        </p:xfrm>
        <a:graphic>
          <a:graphicData uri="http://schemas.openxmlformats.org/presentationml/2006/ole">
            <p:oleObj spid="_x0000_s5101" name="包装程序外壳对象" showAsIcon="1" r:id="rId5" imgW="618120" imgH="447840" progId="Package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1083766"/>
              </p:ext>
            </p:extLst>
          </p:nvPr>
        </p:nvGraphicFramePr>
        <p:xfrm>
          <a:off x="9999577" y="1965488"/>
          <a:ext cx="944647" cy="447675"/>
        </p:xfrm>
        <a:graphic>
          <a:graphicData uri="http://schemas.openxmlformats.org/presentationml/2006/ole">
            <p:oleObj spid="_x0000_s5102" name="包装程序外壳对象" showAsIcon="1" r:id="rId6" imgW="618120" imgH="447840" progId="Package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37738586"/>
              </p:ext>
            </p:extLst>
          </p:nvPr>
        </p:nvGraphicFramePr>
        <p:xfrm>
          <a:off x="6797674" y="1965488"/>
          <a:ext cx="974725" cy="447675"/>
        </p:xfrm>
        <a:graphic>
          <a:graphicData uri="http://schemas.openxmlformats.org/presentationml/2006/ole">
            <p:oleObj spid="_x0000_s5103" name="包装程序外壳对象" showAsIcon="1" r:id="rId7" imgW="618120" imgH="447840" progId="Package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93535819"/>
              </p:ext>
            </p:extLst>
          </p:nvPr>
        </p:nvGraphicFramePr>
        <p:xfrm>
          <a:off x="7860769" y="1965488"/>
          <a:ext cx="898525" cy="447675"/>
        </p:xfrm>
        <a:graphic>
          <a:graphicData uri="http://schemas.openxmlformats.org/presentationml/2006/ole">
            <p:oleObj spid="_x0000_s5104" name="包装程序外壳对象" showAsIcon="1" r:id="rId8" imgW="618120" imgH="447840" progId="Package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62728615"/>
              </p:ext>
            </p:extLst>
          </p:nvPr>
        </p:nvGraphicFramePr>
        <p:xfrm>
          <a:off x="9102723" y="2576824"/>
          <a:ext cx="803275" cy="447675"/>
        </p:xfrm>
        <a:graphic>
          <a:graphicData uri="http://schemas.openxmlformats.org/presentationml/2006/ole">
            <p:oleObj spid="_x0000_s5105" name="包装程序外壳对象" showAsIcon="1" r:id="rId9" imgW="666000" imgH="447840" progId="Package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23016676"/>
              </p:ext>
            </p:extLst>
          </p:nvPr>
        </p:nvGraphicFramePr>
        <p:xfrm>
          <a:off x="10043944" y="2576823"/>
          <a:ext cx="900280" cy="447675"/>
        </p:xfrm>
        <a:graphic>
          <a:graphicData uri="http://schemas.openxmlformats.org/presentationml/2006/ole">
            <p:oleObj spid="_x0000_s5106" name="包装程序外壳对象" showAsIcon="1" r:id="rId10" imgW="666000" imgH="447840" progId="Package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00358676"/>
              </p:ext>
            </p:extLst>
          </p:nvPr>
        </p:nvGraphicFramePr>
        <p:xfrm>
          <a:off x="2539999" y="2576823"/>
          <a:ext cx="972343" cy="447675"/>
        </p:xfrm>
        <a:graphic>
          <a:graphicData uri="http://schemas.openxmlformats.org/presentationml/2006/ole">
            <p:oleObj spid="_x0000_s5107" name="包装程序外壳对象" showAsIcon="1" r:id="rId11" imgW="666000" imgH="447840" progId="Package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62004207"/>
              </p:ext>
            </p:extLst>
          </p:nvPr>
        </p:nvGraphicFramePr>
        <p:xfrm>
          <a:off x="3512342" y="2576823"/>
          <a:ext cx="855662" cy="447675"/>
        </p:xfrm>
        <a:graphic>
          <a:graphicData uri="http://schemas.openxmlformats.org/presentationml/2006/ole">
            <p:oleObj spid="_x0000_s5108" name="包装程序外壳对象" showAsIcon="1" r:id="rId12" imgW="666000" imgH="447840" progId="Package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05184330"/>
              </p:ext>
            </p:extLst>
          </p:nvPr>
        </p:nvGraphicFramePr>
        <p:xfrm>
          <a:off x="4839325" y="2576822"/>
          <a:ext cx="809000" cy="447675"/>
        </p:xfrm>
        <a:graphic>
          <a:graphicData uri="http://schemas.openxmlformats.org/presentationml/2006/ole">
            <p:oleObj spid="_x0000_s5109" name="包装程序外壳对象" showAsIcon="1" r:id="rId13" imgW="666000" imgH="447840" progId="Package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36870122"/>
              </p:ext>
            </p:extLst>
          </p:nvPr>
        </p:nvGraphicFramePr>
        <p:xfrm>
          <a:off x="5717297" y="2576821"/>
          <a:ext cx="959727" cy="447675"/>
        </p:xfrm>
        <a:graphic>
          <a:graphicData uri="http://schemas.openxmlformats.org/presentationml/2006/ole">
            <p:oleObj spid="_x0000_s5110" name="包装程序外壳对象" showAsIcon="1" r:id="rId14" imgW="666000" imgH="447840" progId="Package">
              <p:embed/>
            </p:oleObj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06304176"/>
              </p:ext>
            </p:extLst>
          </p:nvPr>
        </p:nvGraphicFramePr>
        <p:xfrm>
          <a:off x="6884233" y="3218392"/>
          <a:ext cx="801605" cy="447675"/>
        </p:xfrm>
        <a:graphic>
          <a:graphicData uri="http://schemas.openxmlformats.org/presentationml/2006/ole">
            <p:oleObj spid="_x0000_s5111" name="包装程序外壳对象" showAsIcon="1" r:id="rId15" imgW="612000" imgH="447840" progId="Package">
              <p:embed/>
            </p:oleObj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96263905"/>
              </p:ext>
            </p:extLst>
          </p:nvPr>
        </p:nvGraphicFramePr>
        <p:xfrm>
          <a:off x="6829358" y="2557561"/>
          <a:ext cx="899849" cy="447675"/>
        </p:xfrm>
        <a:graphic>
          <a:graphicData uri="http://schemas.openxmlformats.org/presentationml/2006/ole">
            <p:oleObj spid="_x0000_s5112" name="包装程序外壳对象" showAsIcon="1" r:id="rId16" imgW="666000" imgH="447840" progId="Package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82391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8000"/>
    </mc:Choice>
    <mc:Fallback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>
          <a:xfrm>
            <a:off x="239350" y="922867"/>
            <a:ext cx="11713301" cy="548640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1600" dirty="0">
                <a:solidFill>
                  <a:srgbClr val="002060"/>
                </a:solidFill>
              </a:rPr>
              <a:t>Question </a:t>
            </a:r>
            <a:r>
              <a:rPr lang="en-US" sz="1600" dirty="0" smtClean="0">
                <a:solidFill>
                  <a:srgbClr val="002060"/>
                </a:solidFill>
              </a:rPr>
              <a:t>1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微软雅黑" panose="020B0503020204020204" pitchFamily="34" charset="-122"/>
              <a:buChar char="‐"/>
            </a:pPr>
            <a:r>
              <a:rPr lang="en-US" sz="1400" dirty="0" smtClean="0">
                <a:solidFill>
                  <a:srgbClr val="002060"/>
                </a:solidFill>
              </a:rPr>
              <a:t>Whether Slice </a:t>
            </a:r>
            <a:r>
              <a:rPr lang="en-US" sz="1400" dirty="0">
                <a:solidFill>
                  <a:srgbClr val="002060"/>
                </a:solidFill>
              </a:rPr>
              <a:t>SLA fulfilment </a:t>
            </a:r>
            <a:r>
              <a:rPr lang="en-US" sz="1400" dirty="0" smtClean="0">
                <a:solidFill>
                  <a:srgbClr val="002060"/>
                </a:solidFill>
              </a:rPr>
              <a:t>should be evaluated </a:t>
            </a:r>
            <a:r>
              <a:rPr lang="en-US" sz="1400" dirty="0">
                <a:solidFill>
                  <a:srgbClr val="002060"/>
                </a:solidFill>
              </a:rPr>
              <a:t>by </a:t>
            </a:r>
            <a:r>
              <a:rPr lang="en-US" sz="1400" dirty="0" smtClean="0">
                <a:solidFill>
                  <a:srgbClr val="002060"/>
                </a:solidFill>
              </a:rPr>
              <a:t>OAM or </a:t>
            </a:r>
            <a:r>
              <a:rPr lang="en-US" sz="1400" dirty="0">
                <a:solidFill>
                  <a:srgbClr val="002060"/>
                </a:solidFill>
              </a:rPr>
              <a:t>C</a:t>
            </a:r>
            <a:r>
              <a:rPr lang="en-US" sz="1400" dirty="0" smtClean="0">
                <a:solidFill>
                  <a:srgbClr val="002060"/>
                </a:solidFill>
              </a:rPr>
              <a:t>ontrol </a:t>
            </a:r>
            <a:r>
              <a:rPr lang="en-US" sz="1400" dirty="0">
                <a:solidFill>
                  <a:srgbClr val="002060"/>
                </a:solidFill>
              </a:rPr>
              <a:t>P</a:t>
            </a:r>
            <a:r>
              <a:rPr lang="en-US" sz="1400" dirty="0" smtClean="0">
                <a:solidFill>
                  <a:srgbClr val="002060"/>
                </a:solidFill>
              </a:rPr>
              <a:t>lane </a:t>
            </a:r>
            <a:r>
              <a:rPr lang="en-US" sz="1400" dirty="0">
                <a:solidFill>
                  <a:srgbClr val="002060"/>
                </a:solidFill>
              </a:rPr>
              <a:t>i.e. </a:t>
            </a:r>
            <a:r>
              <a:rPr lang="en-US" sz="1400" dirty="0" smtClean="0">
                <a:solidFill>
                  <a:srgbClr val="002060"/>
                </a:solidFill>
              </a:rPr>
              <a:t>NSSF.</a:t>
            </a:r>
            <a:endParaRPr lang="en-US" sz="16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1600" i="1" dirty="0" smtClean="0">
                <a:solidFill>
                  <a:schemeClr val="bg1">
                    <a:lumMod val="50000"/>
                  </a:schemeClr>
                </a:solidFill>
              </a:rPr>
              <a:t>Proposals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微软雅黑" panose="020B0503020204020204" pitchFamily="34" charset="-122"/>
              <a:buChar char="‐"/>
            </a:pPr>
            <a:r>
              <a:rPr lang="en-US" altLang="zh-CN" sz="1400" i="1" dirty="0" smtClean="0">
                <a:solidFill>
                  <a:schemeClr val="bg1">
                    <a:lumMod val="50000"/>
                  </a:schemeClr>
                </a:solidFill>
              </a:rPr>
              <a:t>1) SLA fulfillment  is done by OAM (</a:t>
            </a:r>
            <a:r>
              <a:rPr lang="en-US" altLang="zh-CN" sz="1400" i="1" dirty="0" err="1" smtClean="0">
                <a:solidFill>
                  <a:schemeClr val="bg1">
                    <a:lumMod val="50000"/>
                  </a:schemeClr>
                </a:solidFill>
              </a:rPr>
              <a:t>QoE</a:t>
            </a:r>
            <a:r>
              <a:rPr lang="en-US" altLang="zh-CN" sz="1400" i="1" dirty="0" smtClean="0">
                <a:solidFill>
                  <a:schemeClr val="bg1">
                    <a:lumMod val="50000"/>
                  </a:schemeClr>
                </a:solidFill>
              </a:rPr>
              <a:t> from NWDAF to OAM)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buFont typeface="微软雅黑" panose="020B0503020204020204" pitchFamily="34" charset="-122"/>
              <a:buChar char="‐"/>
            </a:pPr>
            <a:r>
              <a:rPr lang="en-US" altLang="zh-CN" sz="1000" i="1" dirty="0" smtClean="0">
                <a:solidFill>
                  <a:schemeClr val="bg1">
                    <a:lumMod val="50000"/>
                  </a:schemeClr>
                </a:solidFill>
              </a:rPr>
              <a:t>Lack of solution how OAM is done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微软雅黑" panose="020B0503020204020204" pitchFamily="34" charset="-122"/>
              <a:buChar char="‐"/>
            </a:pPr>
            <a:r>
              <a:rPr lang="en-US" altLang="zh-CN" sz="1400" i="1" dirty="0" smtClean="0">
                <a:solidFill>
                  <a:schemeClr val="bg1">
                    <a:lumMod val="50000"/>
                  </a:schemeClr>
                </a:solidFill>
              </a:rPr>
              <a:t>2) SLA fulfillment  is done by CP (SLA requirement from OAM to NWDAF)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buFont typeface="微软雅黑" panose="020B0503020204020204" pitchFamily="34" charset="-122"/>
              <a:buChar char="‐"/>
            </a:pPr>
            <a:r>
              <a:rPr lang="en-US" altLang="zh-CN" sz="1000" i="1" dirty="0" smtClean="0">
                <a:solidFill>
                  <a:schemeClr val="bg1">
                    <a:lumMod val="50000"/>
                  </a:schemeClr>
                </a:solidFill>
              </a:rPr>
              <a:t>NWDAF is a proper NF to achieve so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1400" i="1" dirty="0" smtClean="0">
                <a:solidFill>
                  <a:schemeClr val="bg1">
                    <a:lumMod val="50000"/>
                  </a:schemeClr>
                </a:solidFill>
              </a:rPr>
              <a:t>Anyhow SLA/</a:t>
            </a:r>
            <a:r>
              <a:rPr lang="en-US" sz="1400" i="1" dirty="0" err="1" smtClean="0">
                <a:solidFill>
                  <a:schemeClr val="bg1">
                    <a:lumMod val="50000"/>
                  </a:schemeClr>
                </a:solidFill>
              </a:rPr>
              <a:t>QoE</a:t>
            </a:r>
            <a:r>
              <a:rPr lang="en-US" sz="1400" i="1" dirty="0" smtClean="0">
                <a:solidFill>
                  <a:schemeClr val="bg1">
                    <a:lumMod val="50000"/>
                  </a:schemeClr>
                </a:solidFill>
              </a:rPr>
              <a:t> fulfillment shall be provided to RAN for dynamic resource scheduling</a:t>
            </a:r>
            <a:endParaRPr lang="en-US" sz="1400" i="1" dirty="0">
              <a:solidFill>
                <a:schemeClr val="bg1">
                  <a:lumMod val="50000"/>
                </a:schemeClr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</a:pPr>
            <a:endParaRPr lang="en-US" sz="14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1400" b="1" dirty="0" smtClean="0">
                <a:solidFill>
                  <a:srgbClr val="002060"/>
                </a:solidFill>
              </a:rPr>
              <a:t>Agreement: define NWDAF service to provide slicing </a:t>
            </a:r>
            <a:r>
              <a:rPr lang="en-US" sz="1400" b="1" dirty="0" err="1" smtClean="0">
                <a:solidFill>
                  <a:srgbClr val="002060"/>
                </a:solidFill>
              </a:rPr>
              <a:t>QoE</a:t>
            </a:r>
            <a:r>
              <a:rPr lang="en-US" sz="1400" b="1" dirty="0" smtClean="0">
                <a:solidFill>
                  <a:srgbClr val="002060"/>
                </a:solidFill>
              </a:rPr>
              <a:t>. Any consumers with </a:t>
            </a:r>
            <a:r>
              <a:rPr lang="en-US" sz="1400" b="1" dirty="0" err="1" smtClean="0">
                <a:solidFill>
                  <a:srgbClr val="002060"/>
                </a:solidFill>
              </a:rPr>
              <a:t>QoE</a:t>
            </a:r>
            <a:r>
              <a:rPr lang="en-US" sz="1400" b="1" dirty="0" smtClean="0">
                <a:solidFill>
                  <a:srgbClr val="002060"/>
                </a:solidFill>
              </a:rPr>
              <a:t> requirement (either CP or OAM) can invoke the service.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400" dirty="0" smtClean="0">
              <a:solidFill>
                <a:srgbClr val="00206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1400" dirty="0" smtClean="0">
              <a:solidFill>
                <a:srgbClr val="002060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8600" y="30803"/>
            <a:ext cx="11963400" cy="72840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l" eaLnBrk="1" hangingPunct="1"/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Questions and Proposals (1)</a:t>
            </a:r>
            <a:endParaRPr lang="de-DE" altLang="de-DE" sz="2400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3520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8000"/>
    </mc:Choice>
    <mc:Fallback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>
          <a:xfrm>
            <a:off x="239350" y="922867"/>
            <a:ext cx="11713301" cy="548640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1600" dirty="0" smtClean="0">
                <a:solidFill>
                  <a:srgbClr val="002060"/>
                </a:solidFill>
              </a:rPr>
              <a:t>Question 2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微软雅黑" panose="020B0503020204020204" pitchFamily="34" charset="-122"/>
              <a:buChar char="‐"/>
            </a:pPr>
            <a:r>
              <a:rPr lang="en-US" altLang="zh-CN" sz="1400" dirty="0">
                <a:solidFill>
                  <a:srgbClr val="002060"/>
                </a:solidFill>
              </a:rPr>
              <a:t>Cause Domain could be not only RAN, but also CN or </a:t>
            </a:r>
            <a:r>
              <a:rPr lang="en-US" altLang="zh-CN" sz="1400" dirty="0" smtClean="0">
                <a:solidFill>
                  <a:srgbClr val="002060"/>
                </a:solidFill>
              </a:rPr>
              <a:t>Transport Network. Do we need to differentiate different domains?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</a:pPr>
            <a:r>
              <a:rPr lang="en-US" sz="1200" dirty="0" smtClean="0">
                <a:solidFill>
                  <a:schemeClr val="bg2">
                    <a:lumMod val="50000"/>
                  </a:schemeClr>
                </a:solidFill>
              </a:rPr>
              <a:t>S2-1900315 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(Ericsson): “</a:t>
            </a:r>
            <a:r>
              <a:rPr lang="en-GB" sz="1200" dirty="0">
                <a:solidFill>
                  <a:schemeClr val="bg2">
                    <a:lumMod val="50000"/>
                  </a:schemeClr>
                </a:solidFill>
              </a:rPr>
              <a:t>Solution 33 is a cross domain solution covering actions in RAN, CN and possibly in TN. </a:t>
            </a:r>
            <a:r>
              <a:rPr lang="en-GB" sz="1200" dirty="0" err="1">
                <a:solidFill>
                  <a:schemeClr val="bg2">
                    <a:lumMod val="50000"/>
                  </a:schemeClr>
                </a:solidFill>
              </a:rPr>
              <a:t>OAM</a:t>
            </a:r>
            <a:r>
              <a:rPr lang="en-GB" sz="1200" dirty="0">
                <a:solidFill>
                  <a:schemeClr val="bg2">
                    <a:lumMod val="50000"/>
                  </a:schemeClr>
                </a:solidFill>
              </a:rPr>
              <a:t> has the network overview that is required to take appropriate actions. Path bottlenecks can appear in any domain, therefore </a:t>
            </a:r>
            <a:r>
              <a:rPr lang="en-GB" sz="1200" dirty="0" err="1">
                <a:solidFill>
                  <a:schemeClr val="bg2">
                    <a:lumMod val="50000"/>
                  </a:schemeClr>
                </a:solidFill>
              </a:rPr>
              <a:t>OAM</a:t>
            </a:r>
            <a:r>
              <a:rPr lang="en-GB" sz="1200" dirty="0">
                <a:solidFill>
                  <a:schemeClr val="bg2">
                    <a:lumMod val="50000"/>
                  </a:schemeClr>
                </a:solidFill>
              </a:rPr>
              <a:t> is used, since it’s capable of triggering actions in the different domains. It has also the capability to evaluate the SLA, as it is a statistical measure on slice level, and understand whether it is breached or not.</a:t>
            </a:r>
            <a:r>
              <a:rPr lang="en-US" sz="1200" dirty="0" smtClean="0">
                <a:solidFill>
                  <a:schemeClr val="bg2">
                    <a:lumMod val="50000"/>
                  </a:schemeClr>
                </a:solidFill>
              </a:rPr>
              <a:t>”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微软雅黑" panose="020B0503020204020204" pitchFamily="34" charset="-122"/>
              <a:buChar char="‐"/>
            </a:pP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</a:rPr>
              <a:t>RAN is always resource limited. CN and TN generally is predictive and resource can be guaranteed though other mechanism e.g., scale in/out in the cloud.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buFont typeface="微软雅黑" panose="020B0503020204020204" pitchFamily="34" charset="-122"/>
              <a:buChar char="‐"/>
            </a:pPr>
            <a:r>
              <a:rPr lang="en-US" altLang="zh-CN" sz="1400" b="1" dirty="0" smtClean="0">
                <a:solidFill>
                  <a:schemeClr val="bg2">
                    <a:lumMod val="50000"/>
                  </a:schemeClr>
                </a:solidFill>
              </a:rPr>
              <a:t>Therefore, RAN should be the focus for R16</a:t>
            </a:r>
            <a:endParaRPr lang="en-US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Proposals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微软雅黑" panose="020B0503020204020204" pitchFamily="34" charset="-122"/>
              <a:buChar char="‐"/>
            </a:pP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</a:rPr>
              <a:t>Since domains (such as TN) is outside 3GPP scope. It need further study, maybe in later release, how those cause domain can be done (through OAM or through CPF)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400" dirty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00" b="1" dirty="0" smtClean="0">
                <a:solidFill>
                  <a:srgbClr val="002060"/>
                </a:solidFill>
              </a:rPr>
              <a:t>Outcome: no clear agreement. 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endParaRPr lang="en-US" sz="14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400" dirty="0" smtClean="0">
              <a:solidFill>
                <a:srgbClr val="00206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1400" dirty="0" smtClean="0">
              <a:solidFill>
                <a:srgbClr val="002060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8600" y="30803"/>
            <a:ext cx="11963400" cy="72840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l" eaLnBrk="1" hangingPunct="1"/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Questions and Proposals (2)</a:t>
            </a:r>
            <a:endParaRPr lang="de-DE" altLang="de-DE" sz="2400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3363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8000"/>
    </mc:Choice>
    <mc:Fallback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>
          <a:xfrm>
            <a:off x="239350" y="616114"/>
            <a:ext cx="11715583" cy="569030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1400" dirty="0" smtClean="0">
                <a:solidFill>
                  <a:schemeClr val="bg2">
                    <a:lumMod val="50000"/>
                  </a:schemeClr>
                </a:solidFill>
              </a:rPr>
              <a:t>Question 3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SzPct val="100000"/>
              <a:buFont typeface="微软雅黑" panose="020B0503020204020204" pitchFamily="34" charset="-122"/>
              <a:buChar char="‐"/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As OAM configured </a:t>
            </a:r>
            <a:r>
              <a:rPr lang="en-GB" altLang="zh-CN" sz="1200" dirty="0">
                <a:solidFill>
                  <a:schemeClr val="bg2">
                    <a:lumMod val="50000"/>
                  </a:schemeClr>
                </a:solidFill>
              </a:rPr>
              <a:t>RRMPolicyRatio2 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could be very flexible, the margin between guaranteed/maximum slice radio resource could be big </a:t>
            </a:r>
            <a:r>
              <a:rPr lang="en-US" altLang="zh-CN" sz="1200" dirty="0" smtClean="0">
                <a:solidFill>
                  <a:schemeClr val="bg2">
                    <a:lumMod val="50000"/>
                  </a:schemeClr>
                </a:solidFill>
              </a:rPr>
              <a:t>(in 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order to have a better radio resource </a:t>
            </a:r>
            <a:r>
              <a:rPr lang="en-US" altLang="zh-CN" sz="1200" dirty="0" smtClean="0">
                <a:solidFill>
                  <a:schemeClr val="bg2">
                    <a:lumMod val="50000"/>
                  </a:schemeClr>
                </a:solidFill>
              </a:rPr>
              <a:t>sharing), whether RAN need some information from network to schedule slice radio resource within such the big margin</a:t>
            </a:r>
            <a:endParaRPr lang="en-US" sz="1200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2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</a:pPr>
            <a:r>
              <a:rPr lang="en-US" sz="1100" dirty="0" smtClean="0">
                <a:solidFill>
                  <a:schemeClr val="bg2">
                    <a:lumMod val="50000"/>
                  </a:schemeClr>
                </a:solidFill>
              </a:rPr>
              <a:t>S2-1902163 </a:t>
            </a:r>
            <a:r>
              <a:rPr lang="en-US" sz="1100" dirty="0">
                <a:solidFill>
                  <a:schemeClr val="bg2">
                    <a:lumMod val="50000"/>
                  </a:schemeClr>
                </a:solidFill>
              </a:rPr>
              <a:t>(Nokia</a:t>
            </a:r>
            <a:r>
              <a:rPr lang="en-US" sz="1100" dirty="0" smtClean="0">
                <a:solidFill>
                  <a:schemeClr val="bg2">
                    <a:lumMod val="50000"/>
                  </a:schemeClr>
                </a:solidFill>
              </a:rPr>
              <a:t>): ” There </a:t>
            </a:r>
            <a:r>
              <a:rPr lang="en-US" sz="1100" dirty="0">
                <a:solidFill>
                  <a:schemeClr val="bg2">
                    <a:lumMod val="50000"/>
                  </a:schemeClr>
                </a:solidFill>
              </a:rPr>
              <a:t>is nothing that NG-RAN could do with this information, rather only O&amp;M can exploit this information to take appropriate actions: potential appropriate O&amp;M semi-static actions would depend on the SLA, which can take place at different levels: RAN, transport, Core.</a:t>
            </a:r>
            <a:r>
              <a:rPr lang="en-US" sz="1100" dirty="0" smtClean="0">
                <a:solidFill>
                  <a:schemeClr val="bg2">
                    <a:lumMod val="50000"/>
                  </a:schemeClr>
                </a:solidFill>
              </a:rPr>
              <a:t>”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</a:pPr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</a:rPr>
              <a:t>R3-190678 (Ericsson): </a:t>
            </a: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</a:rPr>
              <a:t> “The </a:t>
            </a:r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</a:rPr>
              <a:t>indication of SLA fulfilment per slice attempts to influence the RAN RRM, which seems to contradict the specifications. Moreover, in case such indication does not have the right </a:t>
            </a: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</a:rPr>
              <a:t>(area) granularity </a:t>
            </a:r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</a:rPr>
              <a:t>and timing, it exposes to the risk of forcing RAN nodes to unnecessarily adopt sub-optimal RRM policies</a:t>
            </a:r>
            <a:r>
              <a:rPr lang="en-US" altLang="zh-CN" sz="1100" dirty="0" smtClean="0">
                <a:solidFill>
                  <a:schemeClr val="bg2">
                    <a:lumMod val="50000"/>
                  </a:schemeClr>
                </a:solidFill>
              </a:rPr>
              <a:t>.”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en-US" sz="1100" b="1" dirty="0" smtClean="0">
                <a:solidFill>
                  <a:schemeClr val="bg2">
                    <a:lumMod val="50000"/>
                  </a:schemeClr>
                </a:solidFill>
              </a:rPr>
              <a:t>Observation: </a:t>
            </a:r>
            <a:r>
              <a:rPr lang="en-US" altLang="zh-CN" sz="1100" b="1" dirty="0">
                <a:solidFill>
                  <a:schemeClr val="bg2">
                    <a:lumMod val="50000"/>
                  </a:schemeClr>
                </a:solidFill>
              </a:rPr>
              <a:t>Slice </a:t>
            </a:r>
            <a:r>
              <a:rPr lang="en-US" altLang="zh-CN" sz="1100" b="1" dirty="0" err="1">
                <a:solidFill>
                  <a:schemeClr val="bg2">
                    <a:lumMod val="50000"/>
                  </a:schemeClr>
                </a:solidFill>
              </a:rPr>
              <a:t>QoE</a:t>
            </a:r>
            <a:r>
              <a:rPr lang="en-US" altLang="zh-CN" sz="1100" b="1" dirty="0">
                <a:solidFill>
                  <a:schemeClr val="bg2">
                    <a:lumMod val="50000"/>
                  </a:schemeClr>
                </a:solidFill>
              </a:rPr>
              <a:t> Requirement e.g. Average Service MOS  and Percentage UEs’experience satisfied is part of SLA Requirement and control </a:t>
            </a:r>
            <a:r>
              <a:rPr lang="en-US" altLang="zh-CN" sz="1100" b="1" dirty="0" smtClean="0">
                <a:solidFill>
                  <a:schemeClr val="bg2">
                    <a:lumMod val="50000"/>
                  </a:schemeClr>
                </a:solidFill>
              </a:rPr>
              <a:t>plane is </a:t>
            </a:r>
            <a:r>
              <a:rPr lang="en-US" altLang="zh-CN" sz="1100" b="1" dirty="0">
                <a:solidFill>
                  <a:schemeClr val="bg2">
                    <a:lumMod val="50000"/>
                  </a:schemeClr>
                </a:solidFill>
              </a:rPr>
              <a:t>responsible for monitoring Slice </a:t>
            </a:r>
            <a:r>
              <a:rPr lang="en-US" altLang="zh-CN" sz="1100" b="1" dirty="0" err="1" smtClean="0">
                <a:solidFill>
                  <a:schemeClr val="bg2">
                    <a:lumMod val="50000"/>
                  </a:schemeClr>
                </a:solidFill>
              </a:rPr>
              <a:t>QoE</a:t>
            </a:r>
            <a:r>
              <a:rPr lang="en-US" altLang="zh-CN" sz="1100" b="1" dirty="0" smtClean="0">
                <a:solidFill>
                  <a:schemeClr val="bg2">
                    <a:lumMod val="50000"/>
                  </a:schemeClr>
                </a:solidFill>
              </a:rPr>
              <a:t> fulfillment.</a:t>
            </a:r>
            <a:endParaRPr lang="en-US" sz="1100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1400" dirty="0" smtClean="0">
                <a:solidFill>
                  <a:schemeClr val="bg2">
                    <a:lumMod val="50000"/>
                  </a:schemeClr>
                </a:solidFill>
              </a:rPr>
              <a:t>Proposal 3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SzPct val="100000"/>
              <a:buFont typeface="微软雅黑" panose="020B0503020204020204" pitchFamily="34" charset="-122"/>
              <a:buChar char="‐"/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RAN (in cell </a:t>
            </a:r>
            <a:r>
              <a:rPr lang="en-US" altLang="zh-CN" sz="1200" dirty="0" smtClean="0">
                <a:solidFill>
                  <a:schemeClr val="bg2">
                    <a:lumMod val="50000"/>
                  </a:schemeClr>
                </a:solidFill>
              </a:rPr>
              <a:t>granularity)may need 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Slice </a:t>
            </a:r>
            <a:r>
              <a:rPr lang="en-US" altLang="zh-CN" sz="1200" dirty="0" err="1">
                <a:solidFill>
                  <a:schemeClr val="bg2">
                    <a:lumMod val="50000"/>
                  </a:schemeClr>
                </a:solidFill>
              </a:rPr>
              <a:t>QoE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CN" sz="1200" dirty="0" smtClean="0">
                <a:solidFill>
                  <a:schemeClr val="bg2">
                    <a:lumMod val="50000"/>
                  </a:schemeClr>
                </a:solidFill>
              </a:rPr>
              <a:t>fulfillment, 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which is </a:t>
            </a:r>
            <a:r>
              <a:rPr lang="en-US" altLang="zh-CN" sz="1200" dirty="0" smtClean="0">
                <a:solidFill>
                  <a:schemeClr val="bg2">
                    <a:lumMod val="50000"/>
                  </a:schemeClr>
                </a:solidFill>
              </a:rPr>
              <a:t>taken into 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account </a:t>
            </a:r>
            <a:r>
              <a:rPr lang="en-US" altLang="zh-CN" sz="1200" dirty="0" smtClean="0">
                <a:solidFill>
                  <a:schemeClr val="bg2">
                    <a:lumMod val="50000"/>
                  </a:schemeClr>
                </a:solidFill>
              </a:rPr>
              <a:t>by RAN when 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scheduling slice radio </a:t>
            </a:r>
            <a:r>
              <a:rPr lang="en-US" altLang="zh-CN" sz="1200" dirty="0" smtClean="0">
                <a:solidFill>
                  <a:schemeClr val="bg2">
                    <a:lumMod val="50000"/>
                  </a:schemeClr>
                </a:solidFill>
              </a:rPr>
              <a:t>resource. 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NSSF query NWDAF for the problematic area in cell list granularity and sends slice </a:t>
            </a:r>
            <a:r>
              <a:rPr lang="en-US" altLang="zh-CN" sz="1200" dirty="0" err="1" smtClean="0">
                <a:solidFill>
                  <a:schemeClr val="bg2">
                    <a:lumMod val="50000"/>
                  </a:schemeClr>
                </a:solidFill>
              </a:rPr>
              <a:t>QoE</a:t>
            </a:r>
            <a:r>
              <a:rPr lang="en-US" altLang="zh-CN" sz="1200" dirty="0" smtClean="0">
                <a:solidFill>
                  <a:schemeClr val="bg2">
                    <a:lumMod val="50000"/>
                  </a:schemeClr>
                </a:solidFill>
              </a:rPr>
              <a:t> fulfillment 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e.g. in minute granularity to RAN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1600" b="1" dirty="0" smtClean="0">
                <a:solidFill>
                  <a:srgbClr val="002060"/>
                </a:solidFill>
              </a:rPr>
              <a:t>Outcome: </a:t>
            </a:r>
            <a:r>
              <a:rPr lang="en-US" altLang="zh-CN" sz="1600" b="1" dirty="0" smtClean="0">
                <a:solidFill>
                  <a:srgbClr val="002060"/>
                </a:solidFill>
              </a:rPr>
              <a:t>SLA evaluation be done by OAM. Send </a:t>
            </a:r>
            <a:r>
              <a:rPr lang="en-US" altLang="zh-CN" sz="1600" b="1" dirty="0" err="1" smtClean="0">
                <a:solidFill>
                  <a:srgbClr val="002060"/>
                </a:solidFill>
              </a:rPr>
              <a:t>QoE</a:t>
            </a:r>
            <a:r>
              <a:rPr lang="en-US" altLang="zh-CN" sz="1600" b="1" dirty="0" smtClean="0">
                <a:solidFill>
                  <a:srgbClr val="002060"/>
                </a:solidFill>
              </a:rPr>
              <a:t> instead of SLA fulfillment </a:t>
            </a:r>
            <a:r>
              <a:rPr lang="en-US" altLang="zh-CN" sz="1600" b="1" dirty="0" smtClean="0">
                <a:solidFill>
                  <a:srgbClr val="002060"/>
                </a:solidFill>
              </a:rPr>
              <a:t>indication to RAN seems ok. But people argue may need to wait for RAN or update the solution to RAN. </a:t>
            </a:r>
            <a:endParaRPr lang="en-US" sz="1200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</a:pPr>
            <a:endParaRPr lang="en-US" sz="12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6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600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16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8600" y="30803"/>
            <a:ext cx="11963400" cy="72840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l" eaLnBrk="1" hangingPunct="1"/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Questions and Proposals (3)</a:t>
            </a:r>
            <a:endParaRPr lang="de-DE" altLang="de-DE" sz="2400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0139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8000"/>
    </mc:Choice>
    <mc:Fallback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>
          <a:xfrm>
            <a:off x="239350" y="922867"/>
            <a:ext cx="11713301" cy="548640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1600" dirty="0" smtClean="0">
                <a:solidFill>
                  <a:srgbClr val="002060"/>
                </a:solidFill>
              </a:rPr>
              <a:t>Question 4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SzPct val="100000"/>
              <a:buFont typeface="微软雅黑" panose="020B0503020204020204" pitchFamily="34" charset="-122"/>
              <a:buChar char="‐"/>
            </a:pPr>
            <a:r>
              <a:rPr lang="en-US" sz="1400" dirty="0">
                <a:solidFill>
                  <a:schemeClr val="bg2">
                    <a:lumMod val="50000"/>
                  </a:schemeClr>
                </a:solidFill>
              </a:rPr>
              <a:t>If no slice priority is introduced, RAN has no reason to schedule more resources for the new slice.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Pct val="100000"/>
            </a:pPr>
            <a:r>
              <a:rPr lang="en-US" sz="1200" dirty="0" err="1" smtClean="0">
                <a:solidFill>
                  <a:schemeClr val="bg2">
                    <a:lumMod val="50000"/>
                  </a:schemeClr>
                </a:solidFill>
              </a:rPr>
              <a:t>R3</a:t>
            </a:r>
            <a:r>
              <a:rPr lang="en-US" sz="1200" dirty="0" smtClean="0">
                <a:solidFill>
                  <a:schemeClr val="bg2">
                    <a:lumMod val="50000"/>
                  </a:schemeClr>
                </a:solidFill>
              </a:rPr>
              <a:t>-190197 (Nokia): 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“</a:t>
            </a:r>
            <a:r>
              <a:rPr lang="en-GB" sz="1200" dirty="0">
                <a:solidFill>
                  <a:schemeClr val="bg2">
                    <a:lumMod val="50000"/>
                  </a:schemeClr>
                </a:solidFill>
              </a:rPr>
              <a:t>It is unclear how NG-RAN could improve the service for this slice while not changing the priority with regards to the other slices. 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”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SzPct val="100000"/>
            </a:pPr>
            <a:r>
              <a:rPr lang="en-US" sz="1200" dirty="0" err="1" smtClean="0">
                <a:solidFill>
                  <a:schemeClr val="bg2">
                    <a:lumMod val="50000"/>
                  </a:schemeClr>
                </a:solidFill>
              </a:rPr>
              <a:t>R3</a:t>
            </a:r>
            <a:r>
              <a:rPr lang="en-US" sz="1200" dirty="0" smtClean="0">
                <a:solidFill>
                  <a:schemeClr val="bg2">
                    <a:lumMod val="50000"/>
                  </a:schemeClr>
                </a:solidFill>
              </a:rPr>
              <a:t>-190678 (Ericsson): “It 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should also be noted that any action that triggers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</a:rPr>
              <a:t>prioritisation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 of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</a:rPr>
              <a:t>UE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 handling for a certain slice will induce down-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</a:rPr>
              <a:t>prioritisation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 of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</a:rPr>
              <a:t>UEs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 in other slices. Such actions should be therefore taken by a node that understands the status of fulfilment in all slices, so to avoid that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</a:rPr>
              <a:t>prioritisation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 of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</a:rPr>
              <a:t>UEs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 handling in one slice causes a lack of SLA fulfilment in another slice. ”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endParaRPr lang="en-US" sz="16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Proposal 4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SzPct val="100000"/>
              <a:buFont typeface="微软雅黑" panose="020B0503020204020204" pitchFamily="34" charset="-122"/>
              <a:buChar char="‐"/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</a:rPr>
              <a:t>T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</a:rPr>
              <a:t>he 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</a:rPr>
              <a:t>priority of new created slice on trial phase is low compared to the existing slice whose SLA is signed in order to avoid/minimize impact on existing slice</a:t>
            </a: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SzPct val="100000"/>
              <a:buFont typeface="微软雅黑" panose="020B0503020204020204" pitchFamily="34" charset="-122"/>
              <a:buChar char="‐"/>
            </a:pPr>
            <a:r>
              <a:rPr lang="en-US" altLang="zh-CN" sz="1400" dirty="0" smtClean="0">
                <a:solidFill>
                  <a:schemeClr val="bg2">
                    <a:lumMod val="50000"/>
                  </a:schemeClr>
                </a:solidFill>
              </a:rPr>
              <a:t>RAN schedule the radio resource for the existing slice in priority compared to the newly created slice.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1600" b="1" dirty="0" smtClean="0">
                <a:solidFill>
                  <a:srgbClr val="002060"/>
                </a:solidFill>
              </a:rPr>
              <a:t>Outcome: It was commented do not discuss RAN3 contributions. While, it was pointed that the priority information already reflected in solution 32, already.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8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sz="1800" dirty="0">
              <a:solidFill>
                <a:srgbClr val="00206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1800" dirty="0" smtClean="0">
              <a:solidFill>
                <a:srgbClr val="002060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8600" y="30803"/>
            <a:ext cx="11963400" cy="72840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l" eaLnBrk="1" hangingPunct="1"/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Questions and Proposals (4)</a:t>
            </a:r>
            <a:endParaRPr lang="de-DE" altLang="de-DE" sz="2400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3650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8000"/>
    </mc:Choice>
    <mc:Fallback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Summary</a:t>
            </a:r>
            <a:endParaRPr lang="zh-CN" altLang="en-US" dirty="0"/>
          </a:p>
        </p:txBody>
      </p:sp>
      <p:sp>
        <p:nvSpPr>
          <p:cNvPr id="4" name="内容占位符 1"/>
          <p:cNvSpPr txBox="1">
            <a:spLocks noGrp="1"/>
          </p:cNvSpPr>
          <p:nvPr>
            <p:ph sz="quarter" idx="11"/>
          </p:nvPr>
        </p:nvSpPr>
        <p:spPr>
          <a:xfrm>
            <a:off x="478699" y="1624475"/>
            <a:ext cx="10451571" cy="4085209"/>
          </a:xfrm>
          <a:prstGeom prst="rect">
            <a:avLst/>
          </a:prstGeom>
        </p:spPr>
        <p:txBody>
          <a:bodyPr/>
          <a:lstStyle>
            <a:lvl1pPr marL="300031" indent="-300031" algn="l" defTabSz="80166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52447" indent="-250819" algn="l" defTabSz="80166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itchFamily="2" charset="2"/>
              <a:buChar char="p"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003275" indent="-201608" algn="l" defTabSz="80166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401728" indent="-200020" algn="l" defTabSz="80166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03355" indent="-201608" algn="l" defTabSz="80166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20" charset="0"/>
              <a:buChar char="~"/>
              <a:defRPr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260544" indent="-201608" algn="l" defTabSz="80166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20" charset="0"/>
              <a:buChar char="~"/>
              <a:defRPr sz="1200">
                <a:solidFill>
                  <a:schemeClr val="tx1"/>
                </a:solidFill>
                <a:latin typeface="+mj-lt"/>
                <a:ea typeface="+mn-ea"/>
              </a:defRPr>
            </a:lvl6pPr>
            <a:lvl7pPr marL="2717732" indent="-201608" algn="l" defTabSz="80166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20" charset="0"/>
              <a:buChar char="~"/>
              <a:defRPr sz="1200">
                <a:solidFill>
                  <a:schemeClr val="tx1"/>
                </a:solidFill>
                <a:latin typeface="+mj-lt"/>
                <a:ea typeface="+mn-ea"/>
              </a:defRPr>
            </a:lvl7pPr>
            <a:lvl8pPr marL="3174921" indent="-201608" algn="l" defTabSz="80166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20" charset="0"/>
              <a:buChar char="~"/>
              <a:defRPr sz="1200">
                <a:solidFill>
                  <a:schemeClr val="tx1"/>
                </a:solidFill>
                <a:latin typeface="+mj-lt"/>
                <a:ea typeface="+mn-ea"/>
              </a:defRPr>
            </a:lvl8pPr>
            <a:lvl9pPr marL="3632109" indent="-201608" algn="l" defTabSz="80166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20" charset="0"/>
              <a:buChar char="~"/>
              <a:defRPr sz="1200">
                <a:solidFill>
                  <a:schemeClr val="tx1"/>
                </a:solidFill>
                <a:latin typeface="+mj-lt"/>
                <a:ea typeface="+mn-ea"/>
              </a:defRPr>
            </a:lvl9pPr>
          </a:lstStyle>
          <a:p>
            <a:pPr marL="342900" lvl="1" indent="-3429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100000"/>
              <a:buBlip>
                <a:blip r:embed="rId2"/>
              </a:buBlip>
            </a:pPr>
            <a:r>
              <a:rPr lang="en-US" altLang="zh-CN" sz="1400" dirty="0" smtClean="0">
                <a:solidFill>
                  <a:srgbClr val="002060"/>
                </a:solidFill>
                <a:cs typeface="+mn-cs"/>
              </a:rPr>
              <a:t>NWDAF evaluate </a:t>
            </a:r>
            <a:r>
              <a:rPr lang="en-US" altLang="zh-CN" sz="1400" dirty="0" err="1" smtClean="0">
                <a:solidFill>
                  <a:srgbClr val="002060"/>
                </a:solidFill>
                <a:cs typeface="+mn-cs"/>
              </a:rPr>
              <a:t>QoE</a:t>
            </a:r>
            <a:endParaRPr lang="en-US" altLang="zh-CN" sz="1400" dirty="0" smtClean="0">
              <a:solidFill>
                <a:srgbClr val="002060"/>
              </a:solidFill>
              <a:cs typeface="+mn-cs"/>
            </a:endParaRPr>
          </a:p>
          <a:p>
            <a:pPr marL="342900" lvl="1" indent="-3429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100000"/>
              <a:buBlip>
                <a:blip r:embed="rId2"/>
              </a:buBlip>
            </a:pPr>
            <a:r>
              <a:rPr lang="en-US" altLang="zh-CN" sz="1400" dirty="0" err="1" smtClean="0">
                <a:solidFill>
                  <a:srgbClr val="002060"/>
                </a:solidFill>
                <a:cs typeface="+mn-cs"/>
              </a:rPr>
              <a:t>QoE</a:t>
            </a:r>
            <a:r>
              <a:rPr lang="en-US" altLang="zh-CN" sz="1400" dirty="0" smtClean="0">
                <a:solidFill>
                  <a:srgbClr val="002060"/>
                </a:solidFill>
                <a:cs typeface="+mn-cs"/>
              </a:rPr>
              <a:t> send to NSSF and OAM</a:t>
            </a:r>
          </a:p>
          <a:p>
            <a:pPr marL="342900" lvl="1" indent="-3429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100000"/>
              <a:buBlip>
                <a:blip r:embed="rId2"/>
              </a:buBlip>
            </a:pPr>
            <a:r>
              <a:rPr lang="en-US" altLang="zh-CN" sz="1400" dirty="0" smtClean="0">
                <a:solidFill>
                  <a:srgbClr val="002060"/>
                </a:solidFill>
                <a:cs typeface="+mn-cs"/>
              </a:rPr>
              <a:t>OAM do SLA fulfillment evaluation</a:t>
            </a:r>
          </a:p>
          <a:p>
            <a:pPr marL="342900" lvl="1" indent="-3429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100000"/>
              <a:buBlip>
                <a:blip r:embed="rId2"/>
              </a:buBlip>
            </a:pPr>
            <a:r>
              <a:rPr lang="en-US" altLang="zh-CN" sz="1400" dirty="0" smtClean="0">
                <a:solidFill>
                  <a:srgbClr val="002060"/>
                </a:solidFill>
                <a:cs typeface="+mn-cs"/>
              </a:rPr>
              <a:t>NSSF compares slice </a:t>
            </a:r>
            <a:r>
              <a:rPr lang="en-US" altLang="zh-CN" sz="1400" dirty="0" err="1" smtClean="0">
                <a:solidFill>
                  <a:srgbClr val="002060"/>
                </a:solidFill>
                <a:cs typeface="+mn-cs"/>
              </a:rPr>
              <a:t>QoE</a:t>
            </a:r>
            <a:r>
              <a:rPr lang="en-US" altLang="zh-CN" sz="1400" dirty="0" smtClean="0">
                <a:solidFill>
                  <a:srgbClr val="002060"/>
                </a:solidFill>
                <a:cs typeface="+mn-cs"/>
              </a:rPr>
              <a:t> requirement with NWDAF provided </a:t>
            </a:r>
            <a:r>
              <a:rPr lang="en-US" altLang="zh-CN" sz="1400" dirty="0" err="1" smtClean="0">
                <a:solidFill>
                  <a:srgbClr val="002060"/>
                </a:solidFill>
                <a:cs typeface="+mn-cs"/>
              </a:rPr>
              <a:t>QoE</a:t>
            </a:r>
            <a:r>
              <a:rPr lang="en-US" altLang="zh-CN" sz="1400" dirty="0" smtClean="0">
                <a:solidFill>
                  <a:srgbClr val="002060"/>
                </a:solidFill>
                <a:cs typeface="+mn-cs"/>
              </a:rPr>
              <a:t> and indicate fulfill or not to RAN</a:t>
            </a:r>
          </a:p>
          <a:p>
            <a:pPr marL="342900" lvl="1" indent="-3429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100000"/>
              <a:buBlip>
                <a:blip r:embed="rId2"/>
              </a:buBlip>
            </a:pPr>
            <a:r>
              <a:rPr lang="en-US" altLang="zh-CN" sz="1400" dirty="0" smtClean="0">
                <a:solidFill>
                  <a:srgbClr val="002060"/>
                </a:solidFill>
                <a:cs typeface="+mn-cs"/>
              </a:rPr>
              <a:t>RAN do the resource adjustment (within the threshold configured by OAM)</a:t>
            </a:r>
          </a:p>
          <a:p>
            <a:pPr marL="342900" lvl="1" indent="-3429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100000"/>
              <a:buBlip>
                <a:blip r:embed="rId2"/>
              </a:buBlip>
            </a:pPr>
            <a:r>
              <a:rPr lang="en-US" altLang="zh-CN" sz="1400" dirty="0" smtClean="0">
                <a:solidFill>
                  <a:srgbClr val="002060"/>
                </a:solidFill>
                <a:cs typeface="+mn-cs"/>
              </a:rPr>
              <a:t>RAN send resource usage to OAM. OAM determine whether to update resource usage based on real RAN resource usage and SLA fulfillment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8000"/>
    </mc:Choice>
    <mc:Fallback>
      <p:transition advClick="0" advTm="8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59157" y="2466864"/>
            <a:ext cx="5075929" cy="970603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4400" dirty="0"/>
              <a:t>Thanks!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xmlns="" val="777072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8600" y="30803"/>
            <a:ext cx="11963400" cy="72840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l" eaLnBrk="1" hangingPunct="1"/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Solution 32 update</a:t>
            </a:r>
            <a:endParaRPr lang="de-DE" altLang="de-DE" sz="2400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38564" y="3273383"/>
            <a:ext cx="19974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b="1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Slice level resource configuration and schedule:</a:t>
            </a:r>
            <a:endParaRPr lang="en-US" kern="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</a:t>
            </a:r>
            <a:r>
              <a:rPr lang="en-US" kern="0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Existing Slice 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(high priority)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: </a:t>
            </a:r>
            <a:endParaRPr lang="en-US" altLang="zh-CN" kern="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&gt;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Guaranteed:   10</a:t>
            </a: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%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&gt;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Maximum: </a:t>
            </a:r>
            <a:r>
              <a:rPr lang="en-US" altLang="zh-CN" kern="0" dirty="0" smtClean="0">
                <a:solidFill>
                  <a:srgbClr val="7030A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</a:t>
            </a: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50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%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&gt; Margin:           40%</a:t>
            </a:r>
            <a:endParaRPr lang="en-US" altLang="zh-CN" kern="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- </a:t>
            </a:r>
            <a:r>
              <a:rPr lang="zh-CN" altLang="en-US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New Slice on trail (low priority)</a:t>
            </a:r>
            <a:endParaRPr lang="en-US" altLang="zh-CN" kern="0" dirty="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&gt; 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Guaranteed:  15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%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&gt; 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Maximum:    </a:t>
            </a:r>
            <a:r>
              <a:rPr lang="en-US" altLang="zh-CN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70</a:t>
            </a:r>
            <a:r>
              <a:rPr lang="en-US" altLang="zh-CN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%</a:t>
            </a:r>
            <a:r>
              <a:rPr lang="en-US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endParaRPr lang="en-US" kern="0" dirty="0" smtClean="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kern="0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&gt; Margin            55%</a:t>
            </a:r>
            <a:endParaRPr lang="en-US" kern="0" dirty="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505869" y="2183400"/>
            <a:ext cx="749705" cy="1023164"/>
            <a:chOff x="349610" y="2733341"/>
            <a:chExt cx="562279" cy="767373"/>
          </a:xfrm>
        </p:grpSpPr>
        <p:sp>
          <p:nvSpPr>
            <p:cNvPr id="79" name="Freeform 280"/>
            <p:cNvSpPr>
              <a:spLocks/>
            </p:cNvSpPr>
            <p:nvPr/>
          </p:nvSpPr>
          <p:spPr bwMode="auto">
            <a:xfrm>
              <a:off x="627881" y="3110321"/>
              <a:ext cx="2869" cy="1491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0" name="Freeform 281"/>
            <p:cNvSpPr>
              <a:spLocks/>
            </p:cNvSpPr>
            <p:nvPr/>
          </p:nvSpPr>
          <p:spPr bwMode="auto">
            <a:xfrm>
              <a:off x="627881" y="3110321"/>
              <a:ext cx="2869" cy="1491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2" name="Freeform 282"/>
            <p:cNvSpPr>
              <a:spLocks noEditPoints="1"/>
            </p:cNvSpPr>
            <p:nvPr/>
          </p:nvSpPr>
          <p:spPr bwMode="auto">
            <a:xfrm>
              <a:off x="480552" y="3064130"/>
              <a:ext cx="298351" cy="436584"/>
            </a:xfrm>
            <a:custGeom>
              <a:avLst/>
              <a:gdLst>
                <a:gd name="T0" fmla="*/ 2147483647 w 88"/>
                <a:gd name="T1" fmla="*/ 2147483647 h 124"/>
                <a:gd name="T2" fmla="*/ 2147483647 w 88"/>
                <a:gd name="T3" fmla="*/ 2147483647 h 124"/>
                <a:gd name="T4" fmla="*/ 2147483647 w 88"/>
                <a:gd name="T5" fmla="*/ 2147483647 h 124"/>
                <a:gd name="T6" fmla="*/ 2147483647 w 88"/>
                <a:gd name="T7" fmla="*/ 2147483647 h 124"/>
                <a:gd name="T8" fmla="*/ 2147483647 w 88"/>
                <a:gd name="T9" fmla="*/ 0 h 124"/>
                <a:gd name="T10" fmla="*/ 2147483647 w 88"/>
                <a:gd name="T11" fmla="*/ 0 h 124"/>
                <a:gd name="T12" fmla="*/ 2147483647 w 88"/>
                <a:gd name="T13" fmla="*/ 0 h 124"/>
                <a:gd name="T14" fmla="*/ 2147483647 w 88"/>
                <a:gd name="T15" fmla="*/ 2147483647 h 124"/>
                <a:gd name="T16" fmla="*/ 2147483647 w 88"/>
                <a:gd name="T17" fmla="*/ 2147483647 h 124"/>
                <a:gd name="T18" fmla="*/ 0 w 88"/>
                <a:gd name="T19" fmla="*/ 2147483647 h 124"/>
                <a:gd name="T20" fmla="*/ 2147483647 w 88"/>
                <a:gd name="T21" fmla="*/ 2147483647 h 124"/>
                <a:gd name="T22" fmla="*/ 2147483647 w 88"/>
                <a:gd name="T23" fmla="*/ 2147483647 h 124"/>
                <a:gd name="T24" fmla="*/ 2147483647 w 88"/>
                <a:gd name="T25" fmla="*/ 2147483647 h 124"/>
                <a:gd name="T26" fmla="*/ 2147483647 w 88"/>
                <a:gd name="T27" fmla="*/ 2147483647 h 124"/>
                <a:gd name="T28" fmla="*/ 2147483647 w 88"/>
                <a:gd name="T29" fmla="*/ 2147483647 h 124"/>
                <a:gd name="T30" fmla="*/ 2147483647 w 88"/>
                <a:gd name="T31" fmla="*/ 2147483647 h 124"/>
                <a:gd name="T32" fmla="*/ 2147483647 w 88"/>
                <a:gd name="T33" fmla="*/ 2147483647 h 124"/>
                <a:gd name="T34" fmla="*/ 2147483647 w 88"/>
                <a:gd name="T35" fmla="*/ 2147483647 h 124"/>
                <a:gd name="T36" fmla="*/ 2147483647 w 88"/>
                <a:gd name="T37" fmla="*/ 2147483647 h 124"/>
                <a:gd name="T38" fmla="*/ 2147483647 w 88"/>
                <a:gd name="T39" fmla="*/ 2147483647 h 124"/>
                <a:gd name="T40" fmla="*/ 2147483647 w 88"/>
                <a:gd name="T41" fmla="*/ 2147483647 h 124"/>
                <a:gd name="T42" fmla="*/ 2147483647 w 88"/>
                <a:gd name="T43" fmla="*/ 2147483647 h 124"/>
                <a:gd name="T44" fmla="*/ 2147483647 w 88"/>
                <a:gd name="T45" fmla="*/ 2147483647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124"/>
                <a:gd name="T71" fmla="*/ 88 w 88"/>
                <a:gd name="T72" fmla="*/ 124 h 1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124">
                  <a:moveTo>
                    <a:pt x="69" y="124"/>
                  </a:moveTo>
                  <a:cubicBezTo>
                    <a:pt x="88" y="124"/>
                    <a:pt x="88" y="124"/>
                    <a:pt x="88" y="124"/>
                  </a:cubicBezTo>
                  <a:cubicBezTo>
                    <a:pt x="87" y="123"/>
                    <a:pt x="87" y="121"/>
                    <a:pt x="87" y="12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2"/>
                    <a:pt x="47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7" y="2"/>
                    <a:pt x="36" y="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21"/>
                    <a:pt x="0" y="123"/>
                    <a:pt x="0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64" y="107"/>
                    <a:pt x="64" y="107"/>
                    <a:pt x="64" y="107"/>
                  </a:cubicBezTo>
                  <a:lnTo>
                    <a:pt x="69" y="124"/>
                  </a:lnTo>
                  <a:close/>
                  <a:moveTo>
                    <a:pt x="48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44" y="40"/>
                    <a:pt x="44" y="40"/>
                    <a:pt x="44" y="40"/>
                  </a:cubicBezTo>
                  <a:lnTo>
                    <a:pt x="48" y="55"/>
                  </a:lnTo>
                  <a:close/>
                  <a:moveTo>
                    <a:pt x="29" y="89"/>
                  </a:moveTo>
                  <a:cubicBezTo>
                    <a:pt x="33" y="73"/>
                    <a:pt x="33" y="73"/>
                    <a:pt x="33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9" y="89"/>
                    <a:pt x="59" y="89"/>
                    <a:pt x="59" y="89"/>
                  </a:cubicBezTo>
                  <a:lnTo>
                    <a:pt x="29" y="8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3" name="Freeform 283"/>
            <p:cNvSpPr>
              <a:spLocks/>
            </p:cNvSpPr>
            <p:nvPr/>
          </p:nvSpPr>
          <p:spPr bwMode="auto">
            <a:xfrm>
              <a:off x="702469" y="2815293"/>
              <a:ext cx="104710" cy="277147"/>
            </a:xfrm>
            <a:custGeom>
              <a:avLst/>
              <a:gdLst>
                <a:gd name="T0" fmla="*/ 2147483647 w 31"/>
                <a:gd name="T1" fmla="*/ 2147483647 h 79"/>
                <a:gd name="T2" fmla="*/ 2147483647 w 31"/>
                <a:gd name="T3" fmla="*/ 2147483647 h 79"/>
                <a:gd name="T4" fmla="*/ 2147483647 w 31"/>
                <a:gd name="T5" fmla="*/ 2147483647 h 79"/>
                <a:gd name="T6" fmla="*/ 2147483647 w 31"/>
                <a:gd name="T7" fmla="*/ 2147483647 h 79"/>
                <a:gd name="T8" fmla="*/ 2147483647 w 31"/>
                <a:gd name="T9" fmla="*/ 2147483647 h 79"/>
                <a:gd name="T10" fmla="*/ 2147483647 w 31"/>
                <a:gd name="T11" fmla="*/ 2147483647 h 79"/>
                <a:gd name="T12" fmla="*/ 2147483647 w 31"/>
                <a:gd name="T13" fmla="*/ 2147483647 h 79"/>
                <a:gd name="T14" fmla="*/ 2147483647 w 31"/>
                <a:gd name="T15" fmla="*/ 2147483647 h 79"/>
                <a:gd name="T16" fmla="*/ 2147483647 w 31"/>
                <a:gd name="T17" fmla="*/ 2147483647 h 79"/>
                <a:gd name="T18" fmla="*/ 2147483647 w 31"/>
                <a:gd name="T19" fmla="*/ 2147483647 h 79"/>
                <a:gd name="T20" fmla="*/ 2147483647 w 31"/>
                <a:gd name="T21" fmla="*/ 2147483647 h 79"/>
                <a:gd name="T22" fmla="*/ 2147483647 w 31"/>
                <a:gd name="T23" fmla="*/ 2147483647 h 79"/>
                <a:gd name="T24" fmla="*/ 2147483647 w 31"/>
                <a:gd name="T25" fmla="*/ 2147483647 h 79"/>
                <a:gd name="T26" fmla="*/ 2147483647 w 31"/>
                <a:gd name="T27" fmla="*/ 2147483647 h 79"/>
                <a:gd name="T28" fmla="*/ 2147483647 w 31"/>
                <a:gd name="T29" fmla="*/ 2147483647 h 79"/>
                <a:gd name="T30" fmla="*/ 2147483647 w 31"/>
                <a:gd name="T31" fmla="*/ 2147483647 h 79"/>
                <a:gd name="T32" fmla="*/ 2147483647 w 31"/>
                <a:gd name="T33" fmla="*/ 2147483647 h 79"/>
                <a:gd name="T34" fmla="*/ 2147483647 w 31"/>
                <a:gd name="T35" fmla="*/ 2147483647 h 79"/>
                <a:gd name="T36" fmla="*/ 2147483647 w 31"/>
                <a:gd name="T37" fmla="*/ 2147483647 h 79"/>
                <a:gd name="T38" fmla="*/ 2147483647 w 31"/>
                <a:gd name="T39" fmla="*/ 2147483647 h 79"/>
                <a:gd name="T40" fmla="*/ 2147483647 w 31"/>
                <a:gd name="T41" fmla="*/ 2147483647 h 79"/>
                <a:gd name="T42" fmla="*/ 2147483647 w 31"/>
                <a:gd name="T43" fmla="*/ 2147483647 h 79"/>
                <a:gd name="T44" fmla="*/ 2147483647 w 31"/>
                <a:gd name="T45" fmla="*/ 2147483647 h 79"/>
                <a:gd name="T46" fmla="*/ 2147483647 w 31"/>
                <a:gd name="T47" fmla="*/ 2147483647 h 7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1"/>
                <a:gd name="T73" fmla="*/ 0 h 79"/>
                <a:gd name="T74" fmla="*/ 31 w 31"/>
                <a:gd name="T75" fmla="*/ 79 h 7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1" h="79">
                  <a:moveTo>
                    <a:pt x="6" y="78"/>
                  </a:moveTo>
                  <a:cubicBezTo>
                    <a:pt x="3" y="75"/>
                    <a:pt x="2" y="70"/>
                    <a:pt x="5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3" y="56"/>
                    <a:pt x="15" y="47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26"/>
                    <a:pt x="4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31" y="16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51"/>
                    <a:pt x="27" y="64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8"/>
                    <a:pt x="14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9" y="79"/>
                    <a:pt x="8" y="79"/>
                    <a:pt x="6" y="7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4" name="Freeform 284"/>
            <p:cNvSpPr>
              <a:spLocks/>
            </p:cNvSpPr>
            <p:nvPr/>
          </p:nvSpPr>
          <p:spPr bwMode="auto">
            <a:xfrm>
              <a:off x="769885" y="2733341"/>
              <a:ext cx="142004" cy="433604"/>
            </a:xfrm>
            <a:custGeom>
              <a:avLst/>
              <a:gdLst>
                <a:gd name="T0" fmla="*/ 2147483647 w 42"/>
                <a:gd name="T1" fmla="*/ 2147483647 h 123"/>
                <a:gd name="T2" fmla="*/ 2147483647 w 42"/>
                <a:gd name="T3" fmla="*/ 2147483647 h 123"/>
                <a:gd name="T4" fmla="*/ 2147483647 w 42"/>
                <a:gd name="T5" fmla="*/ 2147483647 h 123"/>
                <a:gd name="T6" fmla="*/ 2147483647 w 42"/>
                <a:gd name="T7" fmla="*/ 2147483647 h 123"/>
                <a:gd name="T8" fmla="*/ 2147483647 w 42"/>
                <a:gd name="T9" fmla="*/ 2147483647 h 123"/>
                <a:gd name="T10" fmla="*/ 2147483647 w 42"/>
                <a:gd name="T11" fmla="*/ 2147483647 h 123"/>
                <a:gd name="T12" fmla="*/ 2147483647 w 42"/>
                <a:gd name="T13" fmla="*/ 2147483647 h 123"/>
                <a:gd name="T14" fmla="*/ 2147483647 w 42"/>
                <a:gd name="T15" fmla="*/ 2147483647 h 123"/>
                <a:gd name="T16" fmla="*/ 2147483647 w 42"/>
                <a:gd name="T17" fmla="*/ 2147483647 h 123"/>
                <a:gd name="T18" fmla="*/ 2147483647 w 42"/>
                <a:gd name="T19" fmla="*/ 2147483647 h 123"/>
                <a:gd name="T20" fmla="*/ 2147483647 w 42"/>
                <a:gd name="T21" fmla="*/ 2147483647 h 123"/>
                <a:gd name="T22" fmla="*/ 2147483647 w 42"/>
                <a:gd name="T23" fmla="*/ 2147483647 h 123"/>
                <a:gd name="T24" fmla="*/ 2147483647 w 42"/>
                <a:gd name="T25" fmla="*/ 2147483647 h 123"/>
                <a:gd name="T26" fmla="*/ 2147483647 w 42"/>
                <a:gd name="T27" fmla="*/ 2147483647 h 123"/>
                <a:gd name="T28" fmla="*/ 2147483647 w 42"/>
                <a:gd name="T29" fmla="*/ 2147483647 h 123"/>
                <a:gd name="T30" fmla="*/ 2147483647 w 42"/>
                <a:gd name="T31" fmla="*/ 2147483647 h 123"/>
                <a:gd name="T32" fmla="*/ 2147483647 w 42"/>
                <a:gd name="T33" fmla="*/ 2147483647 h 123"/>
                <a:gd name="T34" fmla="*/ 2147483647 w 42"/>
                <a:gd name="T35" fmla="*/ 2147483647 h 123"/>
                <a:gd name="T36" fmla="*/ 2147483647 w 42"/>
                <a:gd name="T37" fmla="*/ 2147483647 h 123"/>
                <a:gd name="T38" fmla="*/ 2147483647 w 42"/>
                <a:gd name="T39" fmla="*/ 2147483647 h 123"/>
                <a:gd name="T40" fmla="*/ 2147483647 w 42"/>
                <a:gd name="T41" fmla="*/ 2147483647 h 1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2"/>
                <a:gd name="T64" fmla="*/ 0 h 123"/>
                <a:gd name="T65" fmla="*/ 42 w 42"/>
                <a:gd name="T66" fmla="*/ 123 h 1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2" h="123">
                  <a:moveTo>
                    <a:pt x="10" y="121"/>
                  </a:moveTo>
                  <a:cubicBezTo>
                    <a:pt x="7" y="119"/>
                    <a:pt x="6" y="114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22" y="92"/>
                    <a:pt x="26" y="77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38"/>
                    <a:pt x="9" y="19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2"/>
                    <a:pt x="0" y="7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41" y="26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80"/>
                    <a:pt x="36" y="100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9" y="122"/>
                    <a:pt x="17" y="123"/>
                    <a:pt x="15" y="123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3" y="123"/>
                    <a:pt x="11" y="122"/>
                    <a:pt x="10" y="12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5" name="Freeform 285"/>
            <p:cNvSpPr>
              <a:spLocks/>
            </p:cNvSpPr>
            <p:nvPr/>
          </p:nvSpPr>
          <p:spPr bwMode="auto">
            <a:xfrm>
              <a:off x="451451" y="2815293"/>
              <a:ext cx="109014" cy="277147"/>
            </a:xfrm>
            <a:custGeom>
              <a:avLst/>
              <a:gdLst>
                <a:gd name="T0" fmla="*/ 2147483647 w 32"/>
                <a:gd name="T1" fmla="*/ 2147483647 h 79"/>
                <a:gd name="T2" fmla="*/ 0 w 32"/>
                <a:gd name="T3" fmla="*/ 2147483647 h 79"/>
                <a:gd name="T4" fmla="*/ 0 w 32"/>
                <a:gd name="T5" fmla="*/ 2147483647 h 79"/>
                <a:gd name="T6" fmla="*/ 0 w 32"/>
                <a:gd name="T7" fmla="*/ 2147483647 h 79"/>
                <a:gd name="T8" fmla="*/ 0 w 32"/>
                <a:gd name="T9" fmla="*/ 2147483647 h 79"/>
                <a:gd name="T10" fmla="*/ 2147483647 w 32"/>
                <a:gd name="T11" fmla="*/ 2147483647 h 79"/>
                <a:gd name="T12" fmla="*/ 2147483647 w 32"/>
                <a:gd name="T13" fmla="*/ 2147483647 h 79"/>
                <a:gd name="T14" fmla="*/ 2147483647 w 32"/>
                <a:gd name="T15" fmla="*/ 2147483647 h 79"/>
                <a:gd name="T16" fmla="*/ 2147483647 w 32"/>
                <a:gd name="T17" fmla="*/ 2147483647 h 79"/>
                <a:gd name="T18" fmla="*/ 2147483647 w 32"/>
                <a:gd name="T19" fmla="*/ 2147483647 h 79"/>
                <a:gd name="T20" fmla="*/ 2147483647 w 32"/>
                <a:gd name="T21" fmla="*/ 2147483647 h 79"/>
                <a:gd name="T22" fmla="*/ 2147483647 w 32"/>
                <a:gd name="T23" fmla="*/ 2147483647 h 79"/>
                <a:gd name="T24" fmla="*/ 2147483647 w 32"/>
                <a:gd name="T25" fmla="*/ 2147483647 h 79"/>
                <a:gd name="T26" fmla="*/ 2147483647 w 32"/>
                <a:gd name="T27" fmla="*/ 2147483647 h 79"/>
                <a:gd name="T28" fmla="*/ 2147483647 w 32"/>
                <a:gd name="T29" fmla="*/ 2147483647 h 79"/>
                <a:gd name="T30" fmla="*/ 2147483647 w 32"/>
                <a:gd name="T31" fmla="*/ 2147483647 h 79"/>
                <a:gd name="T32" fmla="*/ 2147483647 w 32"/>
                <a:gd name="T33" fmla="*/ 2147483647 h 79"/>
                <a:gd name="T34" fmla="*/ 2147483647 w 32"/>
                <a:gd name="T35" fmla="*/ 2147483647 h 79"/>
                <a:gd name="T36" fmla="*/ 2147483647 w 32"/>
                <a:gd name="T37" fmla="*/ 2147483647 h 79"/>
                <a:gd name="T38" fmla="*/ 2147483647 w 32"/>
                <a:gd name="T39" fmla="*/ 2147483647 h 79"/>
                <a:gd name="T40" fmla="*/ 2147483647 w 32"/>
                <a:gd name="T41" fmla="*/ 2147483647 h 79"/>
                <a:gd name="T42" fmla="*/ 2147483647 w 32"/>
                <a:gd name="T43" fmla="*/ 2147483647 h 79"/>
                <a:gd name="T44" fmla="*/ 2147483647 w 32"/>
                <a:gd name="T45" fmla="*/ 2147483647 h 79"/>
                <a:gd name="T46" fmla="*/ 2147483647 w 32"/>
                <a:gd name="T47" fmla="*/ 2147483647 h 79"/>
                <a:gd name="T48" fmla="*/ 2147483647 w 32"/>
                <a:gd name="T49" fmla="*/ 2147483647 h 79"/>
                <a:gd name="T50" fmla="*/ 2147483647 w 32"/>
                <a:gd name="T51" fmla="*/ 2147483647 h 79"/>
                <a:gd name="T52" fmla="*/ 2147483647 w 32"/>
                <a:gd name="T53" fmla="*/ 2147483647 h 79"/>
                <a:gd name="T54" fmla="*/ 2147483647 w 32"/>
                <a:gd name="T55" fmla="*/ 2147483647 h 79"/>
                <a:gd name="T56" fmla="*/ 2147483647 w 32"/>
                <a:gd name="T57" fmla="*/ 2147483647 h 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"/>
                <a:gd name="T88" fmla="*/ 0 h 79"/>
                <a:gd name="T89" fmla="*/ 32 w 32"/>
                <a:gd name="T90" fmla="*/ 79 h 7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" h="79">
                  <a:moveTo>
                    <a:pt x="14" y="76"/>
                  </a:moveTo>
                  <a:cubicBezTo>
                    <a:pt x="4" y="64"/>
                    <a:pt x="0" y="51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16"/>
                    <a:pt x="17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1" y="0"/>
                    <a:pt x="26" y="0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1" y="12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8"/>
                    <a:pt x="24" y="19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9" y="26"/>
                    <a:pt x="16" y="32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7"/>
                    <a:pt x="18" y="56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9" y="70"/>
                    <a:pt x="28" y="75"/>
                    <a:pt x="25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3" y="79"/>
                    <a:pt x="22" y="79"/>
                    <a:pt x="20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18" y="79"/>
                    <a:pt x="15" y="78"/>
                    <a:pt x="14" y="7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6" name="Freeform 286"/>
            <p:cNvSpPr>
              <a:spLocks/>
            </p:cNvSpPr>
            <p:nvPr/>
          </p:nvSpPr>
          <p:spPr bwMode="auto">
            <a:xfrm>
              <a:off x="349610" y="2733341"/>
              <a:ext cx="139135" cy="433604"/>
            </a:xfrm>
            <a:custGeom>
              <a:avLst/>
              <a:gdLst>
                <a:gd name="T0" fmla="*/ 2147483647 w 41"/>
                <a:gd name="T1" fmla="*/ 2147483647 h 123"/>
                <a:gd name="T2" fmla="*/ 0 w 41"/>
                <a:gd name="T3" fmla="*/ 2147483647 h 123"/>
                <a:gd name="T4" fmla="*/ 0 w 41"/>
                <a:gd name="T5" fmla="*/ 2147483647 h 123"/>
                <a:gd name="T6" fmla="*/ 2147483647 w 41"/>
                <a:gd name="T7" fmla="*/ 2147483647 h 123"/>
                <a:gd name="T8" fmla="*/ 2147483647 w 41"/>
                <a:gd name="T9" fmla="*/ 2147483647 h 123"/>
                <a:gd name="T10" fmla="*/ 2147483647 w 41"/>
                <a:gd name="T11" fmla="*/ 2147483647 h 123"/>
                <a:gd name="T12" fmla="*/ 2147483647 w 41"/>
                <a:gd name="T13" fmla="*/ 2147483647 h 123"/>
                <a:gd name="T14" fmla="*/ 2147483647 w 41"/>
                <a:gd name="T15" fmla="*/ 2147483647 h 123"/>
                <a:gd name="T16" fmla="*/ 2147483647 w 41"/>
                <a:gd name="T17" fmla="*/ 2147483647 h 123"/>
                <a:gd name="T18" fmla="*/ 2147483647 w 41"/>
                <a:gd name="T19" fmla="*/ 2147483647 h 123"/>
                <a:gd name="T20" fmla="*/ 2147483647 w 41"/>
                <a:gd name="T21" fmla="*/ 2147483647 h 123"/>
                <a:gd name="T22" fmla="*/ 2147483647 w 41"/>
                <a:gd name="T23" fmla="*/ 2147483647 h 123"/>
                <a:gd name="T24" fmla="*/ 2147483647 w 41"/>
                <a:gd name="T25" fmla="*/ 2147483647 h 123"/>
                <a:gd name="T26" fmla="*/ 2147483647 w 41"/>
                <a:gd name="T27" fmla="*/ 2147483647 h 123"/>
                <a:gd name="T28" fmla="*/ 2147483647 w 41"/>
                <a:gd name="T29" fmla="*/ 2147483647 h 123"/>
                <a:gd name="T30" fmla="*/ 2147483647 w 41"/>
                <a:gd name="T31" fmla="*/ 2147483647 h 123"/>
                <a:gd name="T32" fmla="*/ 2147483647 w 41"/>
                <a:gd name="T33" fmla="*/ 2147483647 h 123"/>
                <a:gd name="T34" fmla="*/ 2147483647 w 41"/>
                <a:gd name="T35" fmla="*/ 2147483647 h 123"/>
                <a:gd name="T36" fmla="*/ 2147483647 w 41"/>
                <a:gd name="T37" fmla="*/ 2147483647 h 123"/>
                <a:gd name="T38" fmla="*/ 2147483647 w 41"/>
                <a:gd name="T39" fmla="*/ 2147483647 h 123"/>
                <a:gd name="T40" fmla="*/ 2147483647 w 41"/>
                <a:gd name="T41" fmla="*/ 2147483647 h 123"/>
                <a:gd name="T42" fmla="*/ 2147483647 w 41"/>
                <a:gd name="T43" fmla="*/ 2147483647 h 123"/>
                <a:gd name="T44" fmla="*/ 2147483647 w 41"/>
                <a:gd name="T45" fmla="*/ 2147483647 h 123"/>
                <a:gd name="T46" fmla="*/ 2147483647 w 41"/>
                <a:gd name="T47" fmla="*/ 2147483647 h 123"/>
                <a:gd name="T48" fmla="*/ 2147483647 w 41"/>
                <a:gd name="T49" fmla="*/ 2147483647 h 1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1"/>
                <a:gd name="T76" fmla="*/ 0 h 123"/>
                <a:gd name="T77" fmla="*/ 41 w 41"/>
                <a:gd name="T78" fmla="*/ 123 h 12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1" h="123">
                  <a:moveTo>
                    <a:pt x="20" y="120"/>
                  </a:moveTo>
                  <a:cubicBezTo>
                    <a:pt x="5" y="100"/>
                    <a:pt x="0" y="80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6"/>
                    <a:pt x="26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0"/>
                    <a:pt x="35" y="0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1" y="7"/>
                    <a:pt x="41" y="12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6" y="16"/>
                    <a:pt x="35" y="17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20"/>
                    <a:pt x="29" y="23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1" y="37"/>
                    <a:pt x="15" y="49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77"/>
                    <a:pt x="20" y="92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5" y="114"/>
                    <a:pt x="35" y="119"/>
                    <a:pt x="31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0" y="122"/>
                    <a:pt x="28" y="123"/>
                    <a:pt x="27" y="123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24" y="123"/>
                    <a:pt x="22" y="122"/>
                    <a:pt x="20" y="12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7" name="Oval 287"/>
            <p:cNvSpPr>
              <a:spLocks noChangeArrowheads="1"/>
            </p:cNvSpPr>
            <p:nvPr/>
          </p:nvSpPr>
          <p:spPr bwMode="auto">
            <a:xfrm>
              <a:off x="580546" y="2906187"/>
              <a:ext cx="97537" cy="10281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 b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88" name="Rectangle 292"/>
          <p:cNvSpPr/>
          <p:nvPr/>
        </p:nvSpPr>
        <p:spPr bwMode="auto">
          <a:xfrm>
            <a:off x="801168" y="1729321"/>
            <a:ext cx="1906054" cy="3121007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sz="16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RAN</a:t>
            </a:r>
          </a:p>
        </p:txBody>
      </p:sp>
      <p:sp>
        <p:nvSpPr>
          <p:cNvPr id="89" name="矩形 76"/>
          <p:cNvSpPr/>
          <p:nvPr/>
        </p:nvSpPr>
        <p:spPr>
          <a:xfrm>
            <a:off x="2901001" y="2191923"/>
            <a:ext cx="2298196" cy="570448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NSSF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(Admission Control + Slice </a:t>
            </a:r>
            <a:r>
              <a:rPr lang="en-US" altLang="zh-CN" sz="9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QoE</a:t>
            </a:r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meet or not?)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91" name="Rectangle 244"/>
          <p:cNvSpPr/>
          <p:nvPr/>
        </p:nvSpPr>
        <p:spPr bwMode="auto">
          <a:xfrm>
            <a:off x="2824384" y="1751362"/>
            <a:ext cx="6260133" cy="309896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</a:pPr>
            <a:r>
              <a:rPr lang="en-US" sz="16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CN</a:t>
            </a:r>
          </a:p>
        </p:txBody>
      </p:sp>
      <p:sp>
        <p:nvSpPr>
          <p:cNvPr id="92" name="Rectangle 244"/>
          <p:cNvSpPr/>
          <p:nvPr/>
        </p:nvSpPr>
        <p:spPr bwMode="auto">
          <a:xfrm>
            <a:off x="801168" y="692650"/>
            <a:ext cx="8283349" cy="389727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16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OAM </a:t>
            </a:r>
            <a:r>
              <a:rPr lang="en-US" altLang="zh-CN" sz="1467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(Slice Creation + </a:t>
            </a:r>
            <a:r>
              <a:rPr lang="en-US" altLang="zh-CN" sz="1467" b="1" u="sng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Slice SLA Evaluation/ </a:t>
            </a:r>
            <a:r>
              <a:rPr lang="en-US" altLang="zh-CN" sz="1467" b="1" u="sng" dirty="0" smtClean="0">
                <a:solidFill>
                  <a:srgbClr val="FFC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Cause Domain Determining </a:t>
            </a:r>
            <a:r>
              <a:rPr lang="en-US" altLang="zh-CN" sz="1467" b="1" u="sng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+</a:t>
            </a:r>
            <a:r>
              <a:rPr lang="en-US" altLang="zh-CN" sz="1467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Slice Resource Configuration)</a:t>
            </a:r>
            <a:endParaRPr lang="en-US" sz="1467" b="1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93" name="直接箭头连接符 92"/>
          <p:cNvCxnSpPr/>
          <p:nvPr/>
        </p:nvCxnSpPr>
        <p:spPr bwMode="auto">
          <a:xfrm flipV="1">
            <a:off x="8249187" y="1062947"/>
            <a:ext cx="8192" cy="117142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4" name="文本框 93"/>
          <p:cNvSpPr txBox="1"/>
          <p:nvPr/>
        </p:nvSpPr>
        <p:spPr>
          <a:xfrm>
            <a:off x="2805713" y="1114524"/>
            <a:ext cx="1603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050" b="1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"/>
            </a:pPr>
            <a:r>
              <a:rPr lang="en-US" altLang="zh-CN" sz="800" b="0" dirty="0" smtClean="0">
                <a:latin typeface="微软雅黑" panose="020B0503020204020204" pitchFamily="34" charset="-122"/>
              </a:rPr>
              <a:t>Resource Configuration</a:t>
            </a:r>
          </a:p>
          <a:p>
            <a:r>
              <a:rPr lang="en-US" altLang="zh-CN" sz="800" b="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           (Initially 15%~70%)</a:t>
            </a:r>
            <a:endParaRPr lang="en-US" altLang="zh-CN" sz="800" b="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5" name="Rectangle 292"/>
          <p:cNvSpPr/>
          <p:nvPr/>
        </p:nvSpPr>
        <p:spPr bwMode="auto">
          <a:xfrm>
            <a:off x="9272344" y="701964"/>
            <a:ext cx="2084960" cy="414836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1333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3</a:t>
            </a:r>
            <a:r>
              <a:rPr lang="en-US" altLang="zh-CN" sz="1333" b="1" baseline="300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rd</a:t>
            </a:r>
            <a:r>
              <a:rPr lang="en-US" altLang="zh-CN" sz="1333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AF</a:t>
            </a:r>
            <a:endParaRPr lang="en-US" altLang="zh-CN" sz="1333" b="1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6939642" y="1101683"/>
            <a:ext cx="12911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sz="800" dirty="0"/>
              <a:t>⑤ </a:t>
            </a:r>
            <a:r>
              <a:rPr lang="en-US" altLang="zh-CN" sz="800" dirty="0" smtClean="0"/>
              <a:t>New </a:t>
            </a:r>
            <a:r>
              <a:rPr lang="en-US" altLang="zh-CN" sz="800" dirty="0"/>
              <a:t>slice QoE 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9286447" y="1159202"/>
            <a:ext cx="20708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b="1" dirty="0" smtClean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Slice QoE Requirement, which is  a part of SLA Requirement: </a:t>
            </a:r>
            <a:endParaRPr lang="en-US" altLang="zh-CN" b="1" strike="sngStrike" dirty="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700" b="1" strike="sngStrike" dirty="0" smtClean="0">
                <a:solidFill>
                  <a:srgbClr val="7030A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9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  Network Area</a:t>
            </a:r>
            <a:endParaRPr lang="en-US" altLang="zh-CN" sz="9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9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  </a:t>
            </a:r>
            <a:r>
              <a:rPr lang="en-US" altLang="zh-CN" sz="9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Average Service MOS</a:t>
            </a:r>
            <a:endParaRPr lang="en-US" altLang="zh-CN" sz="9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9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  </a:t>
            </a:r>
            <a:r>
              <a:rPr lang="en-US" altLang="zh-CN" sz="9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Number of Subscribers</a:t>
            </a:r>
            <a:endParaRPr lang="zh-CN" altLang="en-US" sz="9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9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  </a:t>
            </a:r>
            <a:r>
              <a:rPr lang="en-US" altLang="zh-CN" sz="9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Percentage </a:t>
            </a:r>
            <a:r>
              <a:rPr lang="en-US" altLang="zh-CN" sz="900" dirty="0" err="1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UEs</a:t>
            </a:r>
            <a:r>
              <a:rPr lang="en-US" altLang="zh-CN" sz="9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’ experience satisfied</a:t>
            </a:r>
            <a:endParaRPr lang="zh-CN" altLang="en-US" sz="9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62" name="Freeform 1224"/>
          <p:cNvSpPr>
            <a:spLocks/>
          </p:cNvSpPr>
          <p:nvPr/>
        </p:nvSpPr>
        <p:spPr bwMode="auto">
          <a:xfrm>
            <a:off x="9525679" y="3493241"/>
            <a:ext cx="1629696" cy="930324"/>
          </a:xfrm>
          <a:custGeom>
            <a:avLst/>
            <a:gdLst>
              <a:gd name="T0" fmla="*/ 2147483647 w 219"/>
              <a:gd name="T1" fmla="*/ 2147483647 h 128"/>
              <a:gd name="T2" fmla="*/ 2147483647 w 219"/>
              <a:gd name="T3" fmla="*/ 2147483647 h 128"/>
              <a:gd name="T4" fmla="*/ 2147483647 w 219"/>
              <a:gd name="T5" fmla="*/ 2147483647 h 128"/>
              <a:gd name="T6" fmla="*/ 2147483647 w 219"/>
              <a:gd name="T7" fmla="*/ 2147483647 h 128"/>
              <a:gd name="T8" fmla="*/ 2147483647 w 219"/>
              <a:gd name="T9" fmla="*/ 2147483647 h 128"/>
              <a:gd name="T10" fmla="*/ 2147483647 w 219"/>
              <a:gd name="T11" fmla="*/ 0 h 128"/>
              <a:gd name="T12" fmla="*/ 2147483647 w 219"/>
              <a:gd name="T13" fmla="*/ 2147483647 h 128"/>
              <a:gd name="T14" fmla="*/ 0 w 219"/>
              <a:gd name="T15" fmla="*/ 2147483647 h 128"/>
              <a:gd name="T16" fmla="*/ 2147483647 w 219"/>
              <a:gd name="T17" fmla="*/ 2147483647 h 128"/>
              <a:gd name="T18" fmla="*/ 2147483647 w 219"/>
              <a:gd name="T19" fmla="*/ 2147483647 h 128"/>
              <a:gd name="T20" fmla="*/ 2147483647 w 219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"/>
              <a:gd name="T34" fmla="*/ 0 h 128"/>
              <a:gd name="T35" fmla="*/ 219 w 219"/>
              <a:gd name="T36" fmla="*/ 128 h 1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" h="128">
                <a:moveTo>
                  <a:pt x="91" y="120"/>
                </a:moveTo>
                <a:cubicBezTo>
                  <a:pt x="100" y="125"/>
                  <a:pt x="112" y="128"/>
                  <a:pt x="124" y="128"/>
                </a:cubicBezTo>
                <a:cubicBezTo>
                  <a:pt x="144" y="128"/>
                  <a:pt x="161" y="121"/>
                  <a:pt x="171" y="110"/>
                </a:cubicBezTo>
                <a:cubicBezTo>
                  <a:pt x="198" y="107"/>
                  <a:pt x="219" y="89"/>
                  <a:pt x="219" y="67"/>
                </a:cubicBezTo>
                <a:cubicBezTo>
                  <a:pt x="219" y="43"/>
                  <a:pt x="194" y="23"/>
                  <a:pt x="163" y="23"/>
                </a:cubicBezTo>
                <a:cubicBezTo>
                  <a:pt x="155" y="10"/>
                  <a:pt x="134" y="0"/>
                  <a:pt x="109" y="0"/>
                </a:cubicBezTo>
                <a:cubicBezTo>
                  <a:pt x="84" y="0"/>
                  <a:pt x="63" y="10"/>
                  <a:pt x="55" y="23"/>
                </a:cubicBezTo>
                <a:cubicBezTo>
                  <a:pt x="24" y="23"/>
                  <a:pt x="0" y="41"/>
                  <a:pt x="0" y="63"/>
                </a:cubicBezTo>
                <a:cubicBezTo>
                  <a:pt x="0" y="78"/>
                  <a:pt x="12" y="91"/>
                  <a:pt x="29" y="98"/>
                </a:cubicBezTo>
                <a:cubicBezTo>
                  <a:pt x="31" y="109"/>
                  <a:pt x="42" y="118"/>
                  <a:pt x="57" y="121"/>
                </a:cubicBezTo>
                <a:cubicBezTo>
                  <a:pt x="57" y="121"/>
                  <a:pt x="75" y="125"/>
                  <a:pt x="91" y="120"/>
                </a:cubicBezTo>
              </a:path>
            </a:pathLst>
          </a:custGeom>
          <a:noFill/>
          <a:ln w="28575">
            <a:solidFill>
              <a:srgbClr val="006699"/>
            </a:solidFill>
          </a:ln>
        </p:spPr>
        <p:txBody>
          <a:bodyPr lIns="48000" tIns="48000" rIns="48000" bIns="48000" anchor="ctr"/>
          <a:lstStyle/>
          <a:p>
            <a:pPr algn="ctr"/>
            <a:endParaRPr lang="en-US" sz="1333" dirty="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Freeform 8"/>
          <p:cNvSpPr>
            <a:spLocks/>
          </p:cNvSpPr>
          <p:nvPr/>
        </p:nvSpPr>
        <p:spPr bwMode="auto">
          <a:xfrm>
            <a:off x="9968908" y="3741904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64" name="Freeform 9"/>
          <p:cNvSpPr>
            <a:spLocks/>
          </p:cNvSpPr>
          <p:nvPr/>
        </p:nvSpPr>
        <p:spPr bwMode="auto">
          <a:xfrm>
            <a:off x="9967741" y="3766895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65" name="Freeform 10"/>
          <p:cNvSpPr>
            <a:spLocks/>
          </p:cNvSpPr>
          <p:nvPr/>
        </p:nvSpPr>
        <p:spPr bwMode="auto">
          <a:xfrm>
            <a:off x="10023751" y="3966829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66" name="Freeform 11"/>
          <p:cNvSpPr>
            <a:spLocks/>
          </p:cNvSpPr>
          <p:nvPr/>
        </p:nvSpPr>
        <p:spPr bwMode="auto">
          <a:xfrm>
            <a:off x="10023751" y="3977540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67" name="Freeform 12"/>
          <p:cNvSpPr>
            <a:spLocks/>
          </p:cNvSpPr>
          <p:nvPr/>
        </p:nvSpPr>
        <p:spPr bwMode="auto">
          <a:xfrm>
            <a:off x="10023751" y="3988251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68" name="Freeform 13"/>
          <p:cNvSpPr>
            <a:spLocks/>
          </p:cNvSpPr>
          <p:nvPr/>
        </p:nvSpPr>
        <p:spPr bwMode="auto">
          <a:xfrm>
            <a:off x="10023751" y="3999853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69" name="Freeform 14"/>
          <p:cNvSpPr>
            <a:spLocks/>
          </p:cNvSpPr>
          <p:nvPr/>
        </p:nvSpPr>
        <p:spPr bwMode="auto">
          <a:xfrm>
            <a:off x="10023751" y="4010564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0" name="Freeform 15"/>
          <p:cNvSpPr>
            <a:spLocks/>
          </p:cNvSpPr>
          <p:nvPr/>
        </p:nvSpPr>
        <p:spPr bwMode="auto">
          <a:xfrm>
            <a:off x="10023751" y="4021274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1" name="Freeform 16"/>
          <p:cNvSpPr>
            <a:spLocks/>
          </p:cNvSpPr>
          <p:nvPr/>
        </p:nvSpPr>
        <p:spPr bwMode="auto">
          <a:xfrm>
            <a:off x="10023751" y="4031985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2" name="Freeform 17"/>
          <p:cNvSpPr>
            <a:spLocks/>
          </p:cNvSpPr>
          <p:nvPr/>
        </p:nvSpPr>
        <p:spPr bwMode="auto">
          <a:xfrm>
            <a:off x="9973576" y="3643724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3" name="Freeform 18"/>
          <p:cNvSpPr>
            <a:spLocks/>
          </p:cNvSpPr>
          <p:nvPr/>
        </p:nvSpPr>
        <p:spPr bwMode="auto">
          <a:xfrm>
            <a:off x="10154443" y="3661574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4" name="Freeform 19"/>
          <p:cNvSpPr>
            <a:spLocks/>
          </p:cNvSpPr>
          <p:nvPr/>
        </p:nvSpPr>
        <p:spPr bwMode="auto">
          <a:xfrm>
            <a:off x="9991078" y="3785639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5" name="Freeform 8"/>
          <p:cNvSpPr>
            <a:spLocks/>
          </p:cNvSpPr>
          <p:nvPr/>
        </p:nvSpPr>
        <p:spPr bwMode="auto">
          <a:xfrm>
            <a:off x="10287672" y="3865014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6" name="Freeform 9"/>
          <p:cNvSpPr>
            <a:spLocks/>
          </p:cNvSpPr>
          <p:nvPr/>
        </p:nvSpPr>
        <p:spPr bwMode="auto">
          <a:xfrm>
            <a:off x="10286505" y="3890004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7" name="Freeform 10"/>
          <p:cNvSpPr>
            <a:spLocks/>
          </p:cNvSpPr>
          <p:nvPr/>
        </p:nvSpPr>
        <p:spPr bwMode="auto">
          <a:xfrm>
            <a:off x="10342515" y="4089939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8" name="Freeform 11"/>
          <p:cNvSpPr>
            <a:spLocks/>
          </p:cNvSpPr>
          <p:nvPr/>
        </p:nvSpPr>
        <p:spPr bwMode="auto">
          <a:xfrm>
            <a:off x="10342515" y="4100649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9" name="Freeform 12"/>
          <p:cNvSpPr>
            <a:spLocks/>
          </p:cNvSpPr>
          <p:nvPr/>
        </p:nvSpPr>
        <p:spPr bwMode="auto">
          <a:xfrm>
            <a:off x="10342515" y="4111360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0" name="Freeform 13"/>
          <p:cNvSpPr>
            <a:spLocks/>
          </p:cNvSpPr>
          <p:nvPr/>
        </p:nvSpPr>
        <p:spPr bwMode="auto">
          <a:xfrm>
            <a:off x="10342515" y="4122962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1" name="Freeform 14"/>
          <p:cNvSpPr>
            <a:spLocks/>
          </p:cNvSpPr>
          <p:nvPr/>
        </p:nvSpPr>
        <p:spPr bwMode="auto">
          <a:xfrm>
            <a:off x="10342515" y="4133673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2" name="Freeform 15"/>
          <p:cNvSpPr>
            <a:spLocks/>
          </p:cNvSpPr>
          <p:nvPr/>
        </p:nvSpPr>
        <p:spPr bwMode="auto">
          <a:xfrm>
            <a:off x="10342515" y="4144384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3" name="Freeform 16"/>
          <p:cNvSpPr>
            <a:spLocks/>
          </p:cNvSpPr>
          <p:nvPr/>
        </p:nvSpPr>
        <p:spPr bwMode="auto">
          <a:xfrm>
            <a:off x="10342515" y="4155094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4" name="Freeform 17"/>
          <p:cNvSpPr>
            <a:spLocks/>
          </p:cNvSpPr>
          <p:nvPr/>
        </p:nvSpPr>
        <p:spPr bwMode="auto">
          <a:xfrm>
            <a:off x="10292340" y="3766833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5" name="Freeform 18"/>
          <p:cNvSpPr>
            <a:spLocks/>
          </p:cNvSpPr>
          <p:nvPr/>
        </p:nvSpPr>
        <p:spPr bwMode="auto">
          <a:xfrm>
            <a:off x="10473207" y="3784683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6" name="Freeform 19"/>
          <p:cNvSpPr>
            <a:spLocks/>
          </p:cNvSpPr>
          <p:nvPr/>
        </p:nvSpPr>
        <p:spPr bwMode="auto">
          <a:xfrm>
            <a:off x="10309842" y="3908748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7" name="矩形 76"/>
          <p:cNvSpPr/>
          <p:nvPr/>
        </p:nvSpPr>
        <p:spPr>
          <a:xfrm>
            <a:off x="7365693" y="2220899"/>
            <a:ext cx="1369151" cy="528000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NWDAF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(Slice QoE calculation)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4948119" y="2027075"/>
            <a:ext cx="26476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 algn="ctr"/>
            <a:r>
              <a:rPr lang="zh-CN" altLang="en-US" sz="800" dirty="0">
                <a:latin typeface="+mj-lt"/>
              </a:rPr>
              <a:t>② </a:t>
            </a:r>
            <a:r>
              <a:rPr lang="en-US" altLang="zh-CN" sz="800" dirty="0" smtClean="0">
                <a:latin typeface="+mj-lt"/>
              </a:rPr>
              <a:t>New slice QoE (Network Area by Tenant)</a:t>
            </a:r>
            <a:endParaRPr lang="en-US" altLang="zh-CN" sz="800" dirty="0">
              <a:latin typeface="+mj-lt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5158605" y="2640536"/>
            <a:ext cx="218709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sz="800" dirty="0">
                <a:sym typeface="Wingdings" panose="05000000000000000000" pitchFamily="2" charset="2"/>
              </a:rPr>
              <a:t>③ </a:t>
            </a:r>
            <a:r>
              <a:rPr lang="en-US" altLang="zh-CN" sz="800" dirty="0">
                <a:sym typeface="Wingdings" panose="05000000000000000000" pitchFamily="2" charset="2"/>
              </a:rPr>
              <a:t>Problematic Area </a:t>
            </a:r>
            <a:r>
              <a:rPr lang="en-US" altLang="zh-CN" sz="800" dirty="0" smtClean="0">
                <a:sym typeface="Wingdings" panose="05000000000000000000" pitchFamily="2" charset="2"/>
              </a:rPr>
              <a:t>Query </a:t>
            </a:r>
            <a:r>
              <a:rPr lang="en-US" altLang="zh-CN" sz="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in cell list granularity</a:t>
            </a:r>
            <a:endParaRPr lang="en-US" altLang="zh-CN" sz="8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r>
              <a:rPr lang="en-US" altLang="zh-CN" sz="800" dirty="0">
                <a:sym typeface="Wingdings" panose="05000000000000000000" pitchFamily="2" charset="2"/>
              </a:rPr>
              <a:t>      - </a:t>
            </a:r>
            <a:r>
              <a:rPr lang="en-US" altLang="zh-CN" sz="800" dirty="0" smtClean="0">
                <a:sym typeface="Wingdings" panose="05000000000000000000" pitchFamily="2" charset="2"/>
              </a:rPr>
              <a:t>Average Service </a:t>
            </a:r>
            <a:r>
              <a:rPr lang="en-US" altLang="zh-CN" sz="800" dirty="0" smtClean="0"/>
              <a:t>MOS </a:t>
            </a:r>
            <a:r>
              <a:rPr lang="en-US" altLang="zh-CN" sz="800" dirty="0"/>
              <a:t>&lt; 3</a:t>
            </a:r>
          </a:p>
          <a:p>
            <a:r>
              <a:rPr lang="en-US" altLang="zh-CN" sz="800" dirty="0"/>
              <a:t>      - Percentage </a:t>
            </a:r>
            <a:r>
              <a:rPr lang="en-US" altLang="zh-CN" sz="800" dirty="0" err="1" smtClean="0"/>
              <a:t>UEs</a:t>
            </a:r>
            <a:r>
              <a:rPr lang="en-US" altLang="zh-CN" sz="800" dirty="0"/>
              <a:t>’ experience satisfied</a:t>
            </a:r>
            <a:r>
              <a:rPr lang="en-US" altLang="zh-CN" sz="800" dirty="0" smtClean="0"/>
              <a:t> &lt; 80</a:t>
            </a:r>
            <a:r>
              <a:rPr lang="en-US" altLang="zh-CN" sz="800" dirty="0"/>
              <a:t>%</a:t>
            </a:r>
            <a:endParaRPr lang="zh-CN" altLang="en-US" sz="800" dirty="0"/>
          </a:p>
        </p:txBody>
      </p:sp>
      <p:grpSp>
        <p:nvGrpSpPr>
          <p:cNvPr id="2" name="组合 1"/>
          <p:cNvGrpSpPr/>
          <p:nvPr/>
        </p:nvGrpSpPr>
        <p:grpSpPr>
          <a:xfrm>
            <a:off x="5100388" y="2305592"/>
            <a:ext cx="2265305" cy="339616"/>
            <a:chOff x="2481709" y="1743319"/>
            <a:chExt cx="1254144" cy="254712"/>
          </a:xfrm>
        </p:grpSpPr>
        <p:cxnSp>
          <p:nvCxnSpPr>
            <p:cNvPr id="90" name="直接箭头连接符 89"/>
            <p:cNvCxnSpPr/>
            <p:nvPr/>
          </p:nvCxnSpPr>
          <p:spPr bwMode="auto">
            <a:xfrm flipH="1" flipV="1">
              <a:off x="2511853" y="1743319"/>
              <a:ext cx="1224000" cy="2649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89" name="直接箭头连接符 188"/>
            <p:cNvCxnSpPr/>
            <p:nvPr/>
          </p:nvCxnSpPr>
          <p:spPr bwMode="auto">
            <a:xfrm flipH="1" flipV="1">
              <a:off x="2505865" y="1905927"/>
              <a:ext cx="1224000" cy="2649"/>
            </a:xfrm>
            <a:prstGeom prst="straightConnector1">
              <a:avLst/>
            </a:prstGeom>
            <a:noFill/>
            <a:ln w="28575" cap="flat" cmpd="sng" algn="ctr">
              <a:solidFill>
                <a:srgbClr val="0000FF"/>
              </a:solidFill>
              <a:prstDash val="dash"/>
              <a:round/>
              <a:headEnd type="triangle" w="med" len="med"/>
              <a:tailEnd type="none"/>
            </a:ln>
            <a:effectLst/>
          </p:spPr>
        </p:cxnSp>
        <p:cxnSp>
          <p:nvCxnSpPr>
            <p:cNvPr id="191" name="直接箭头连接符 190"/>
            <p:cNvCxnSpPr/>
            <p:nvPr/>
          </p:nvCxnSpPr>
          <p:spPr bwMode="auto">
            <a:xfrm flipH="1" flipV="1">
              <a:off x="2481709" y="1995382"/>
              <a:ext cx="1224000" cy="2649"/>
            </a:xfrm>
            <a:prstGeom prst="straightConnector1">
              <a:avLst/>
            </a:prstGeom>
            <a:noFill/>
            <a:ln w="28575" cap="flat" cmpd="sng" algn="ctr">
              <a:solidFill>
                <a:srgbClr val="0000FF"/>
              </a:solidFill>
              <a:prstDash val="dash"/>
              <a:round/>
              <a:headEnd type="none" w="med" len="med"/>
              <a:tailEnd type="triangle"/>
            </a:ln>
            <a:effectLst/>
          </p:spPr>
        </p:cxnSp>
      </p:grpSp>
      <p:cxnSp>
        <p:nvCxnSpPr>
          <p:cNvPr id="192" name="直接箭头连接符 191"/>
          <p:cNvCxnSpPr/>
          <p:nvPr/>
        </p:nvCxnSpPr>
        <p:spPr bwMode="auto">
          <a:xfrm flipH="1" flipV="1">
            <a:off x="4255056" y="1071545"/>
            <a:ext cx="1" cy="116282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C000"/>
            </a:solidFill>
            <a:prstDash val="dash"/>
            <a:round/>
            <a:headEnd type="triangle" w="med" len="med"/>
            <a:tailEnd type="none" w="med" len="med"/>
          </a:ln>
          <a:effectLst/>
        </p:spPr>
      </p:cxnSp>
      <p:sp>
        <p:nvSpPr>
          <p:cNvPr id="193" name="文本框 192"/>
          <p:cNvSpPr txBox="1"/>
          <p:nvPr/>
        </p:nvSpPr>
        <p:spPr>
          <a:xfrm>
            <a:off x="4212058" y="1514415"/>
            <a:ext cx="295463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 marL="355600" indent="-355600"/>
            <a:r>
              <a:rPr lang="zh-CN" altLang="en-US" sz="800" dirty="0"/>
              <a:t>①</a:t>
            </a:r>
            <a:r>
              <a:rPr lang="zh-CN" altLang="en-US" sz="800" dirty="0">
                <a:solidFill>
                  <a:srgbClr val="FF0000"/>
                </a:solidFill>
              </a:rPr>
              <a:t> </a:t>
            </a:r>
            <a:r>
              <a:rPr lang="en-US" altLang="zh-CN" sz="800" dirty="0" smtClean="0">
                <a:solidFill>
                  <a:srgbClr val="FF0000"/>
                </a:solidFill>
              </a:rPr>
              <a:t>Cause Domain is RAN for the new slice</a:t>
            </a:r>
            <a:endParaRPr lang="en-US" altLang="zh-CN" sz="800" dirty="0">
              <a:solidFill>
                <a:srgbClr val="FF0000"/>
              </a:solidFill>
            </a:endParaRPr>
          </a:p>
        </p:txBody>
      </p:sp>
      <p:sp>
        <p:nvSpPr>
          <p:cNvPr id="194" name="Parallelogram 71"/>
          <p:cNvSpPr/>
          <p:nvPr/>
        </p:nvSpPr>
        <p:spPr bwMode="auto">
          <a:xfrm>
            <a:off x="3394333" y="3713614"/>
            <a:ext cx="1017523" cy="1097271"/>
          </a:xfrm>
          <a:custGeom>
            <a:avLst/>
            <a:gdLst>
              <a:gd name="connsiteX0" fmla="*/ 0 w 2438725"/>
              <a:gd name="connsiteY0" fmla="*/ 521335 h 521335"/>
              <a:gd name="connsiteX1" fmla="*/ 595365 w 2438725"/>
              <a:gd name="connsiteY1" fmla="*/ 0 h 521335"/>
              <a:gd name="connsiteX2" fmla="*/ 2438725 w 2438725"/>
              <a:gd name="connsiteY2" fmla="*/ 0 h 521335"/>
              <a:gd name="connsiteX3" fmla="*/ 1843360 w 2438725"/>
              <a:gd name="connsiteY3" fmla="*/ 521335 h 521335"/>
              <a:gd name="connsiteX4" fmla="*/ 0 w 2438725"/>
              <a:gd name="connsiteY4" fmla="*/ 521335 h 521335"/>
              <a:gd name="connsiteX0" fmla="*/ 0 w 2438725"/>
              <a:gd name="connsiteY0" fmla="*/ 683260 h 683260"/>
              <a:gd name="connsiteX1" fmla="*/ 481065 w 2438725"/>
              <a:gd name="connsiteY1" fmla="*/ 0 h 683260"/>
              <a:gd name="connsiteX2" fmla="*/ 2438725 w 2438725"/>
              <a:gd name="connsiteY2" fmla="*/ 161925 h 683260"/>
              <a:gd name="connsiteX3" fmla="*/ 1843360 w 2438725"/>
              <a:gd name="connsiteY3" fmla="*/ 683260 h 683260"/>
              <a:gd name="connsiteX4" fmla="*/ 0 w 2438725"/>
              <a:gd name="connsiteY4" fmla="*/ 683260 h 683260"/>
              <a:gd name="connsiteX0" fmla="*/ 0 w 2438725"/>
              <a:gd name="connsiteY0" fmla="*/ 673735 h 673735"/>
              <a:gd name="connsiteX1" fmla="*/ 433440 w 2438725"/>
              <a:gd name="connsiteY1" fmla="*/ 0 h 673735"/>
              <a:gd name="connsiteX2" fmla="*/ 2438725 w 2438725"/>
              <a:gd name="connsiteY2" fmla="*/ 152400 h 673735"/>
              <a:gd name="connsiteX3" fmla="*/ 1843360 w 2438725"/>
              <a:gd name="connsiteY3" fmla="*/ 673735 h 673735"/>
              <a:gd name="connsiteX4" fmla="*/ 0 w 2438725"/>
              <a:gd name="connsiteY4" fmla="*/ 673735 h 673735"/>
              <a:gd name="connsiteX0" fmla="*/ 0 w 2438725"/>
              <a:gd name="connsiteY0" fmla="*/ 676116 h 676116"/>
              <a:gd name="connsiteX1" fmla="*/ 447728 w 2438725"/>
              <a:gd name="connsiteY1" fmla="*/ 0 h 676116"/>
              <a:gd name="connsiteX2" fmla="*/ 2438725 w 2438725"/>
              <a:gd name="connsiteY2" fmla="*/ 154781 h 676116"/>
              <a:gd name="connsiteX3" fmla="*/ 1843360 w 2438725"/>
              <a:gd name="connsiteY3" fmla="*/ 676116 h 676116"/>
              <a:gd name="connsiteX4" fmla="*/ 0 w 2438725"/>
              <a:gd name="connsiteY4" fmla="*/ 676116 h 676116"/>
              <a:gd name="connsiteX0" fmla="*/ 0 w 2588743"/>
              <a:gd name="connsiteY0" fmla="*/ 523716 h 676116"/>
              <a:gd name="connsiteX1" fmla="*/ 597746 w 2588743"/>
              <a:gd name="connsiteY1" fmla="*/ 0 h 676116"/>
              <a:gd name="connsiteX2" fmla="*/ 2588743 w 2588743"/>
              <a:gd name="connsiteY2" fmla="*/ 154781 h 676116"/>
              <a:gd name="connsiteX3" fmla="*/ 1993378 w 2588743"/>
              <a:gd name="connsiteY3" fmla="*/ 676116 h 676116"/>
              <a:gd name="connsiteX4" fmla="*/ 0 w 2588743"/>
              <a:gd name="connsiteY4" fmla="*/ 523716 h 676116"/>
              <a:gd name="connsiteX0" fmla="*/ 540272 w 3129015"/>
              <a:gd name="connsiteY0" fmla="*/ 523716 h 1180941"/>
              <a:gd name="connsiteX1" fmla="*/ 1138018 w 3129015"/>
              <a:gd name="connsiteY1" fmla="*/ 0 h 1180941"/>
              <a:gd name="connsiteX2" fmla="*/ 3129015 w 3129015"/>
              <a:gd name="connsiteY2" fmla="*/ 154781 h 1180941"/>
              <a:gd name="connsiteX3" fmla="*/ 0 w 3129015"/>
              <a:gd name="connsiteY3" fmla="*/ 1180941 h 1180941"/>
              <a:gd name="connsiteX4" fmla="*/ 540272 w 3129015"/>
              <a:gd name="connsiteY4" fmla="*/ 523716 h 1180941"/>
              <a:gd name="connsiteX0" fmla="*/ 597422 w 3186165"/>
              <a:gd name="connsiteY0" fmla="*/ 523716 h 1252379"/>
              <a:gd name="connsiteX1" fmla="*/ 1195168 w 3186165"/>
              <a:gd name="connsiteY1" fmla="*/ 0 h 1252379"/>
              <a:gd name="connsiteX2" fmla="*/ 3186165 w 3186165"/>
              <a:gd name="connsiteY2" fmla="*/ 154781 h 1252379"/>
              <a:gd name="connsiteX3" fmla="*/ 0 w 3186165"/>
              <a:gd name="connsiteY3" fmla="*/ 1252379 h 1252379"/>
              <a:gd name="connsiteX4" fmla="*/ 597422 w 3186165"/>
              <a:gd name="connsiteY4" fmla="*/ 523716 h 1252379"/>
              <a:gd name="connsiteX0" fmla="*/ 597422 w 1195168"/>
              <a:gd name="connsiteY0" fmla="*/ 523716 h 1252379"/>
              <a:gd name="connsiteX1" fmla="*/ 1195168 w 1195168"/>
              <a:gd name="connsiteY1" fmla="*/ 0 h 1252379"/>
              <a:gd name="connsiteX2" fmla="*/ 581078 w 1195168"/>
              <a:gd name="connsiteY2" fmla="*/ 745331 h 1252379"/>
              <a:gd name="connsiteX3" fmla="*/ 0 w 1195168"/>
              <a:gd name="connsiteY3" fmla="*/ 1252379 h 1252379"/>
              <a:gd name="connsiteX4" fmla="*/ 597422 w 1195168"/>
              <a:gd name="connsiteY4" fmla="*/ 523716 h 1252379"/>
              <a:gd name="connsiteX0" fmla="*/ 597422 w 1195168"/>
              <a:gd name="connsiteY0" fmla="*/ 523716 h 1252379"/>
              <a:gd name="connsiteX1" fmla="*/ 1195168 w 1195168"/>
              <a:gd name="connsiteY1" fmla="*/ 0 h 1252379"/>
              <a:gd name="connsiteX2" fmla="*/ 596953 w 1195168"/>
              <a:gd name="connsiteY2" fmla="*/ 732631 h 1252379"/>
              <a:gd name="connsiteX3" fmla="*/ 0 w 1195168"/>
              <a:gd name="connsiteY3" fmla="*/ 1252379 h 1252379"/>
              <a:gd name="connsiteX4" fmla="*/ 597422 w 1195168"/>
              <a:gd name="connsiteY4" fmla="*/ 523716 h 1252379"/>
              <a:gd name="connsiteX0" fmla="*/ 597422 w 1857428"/>
              <a:gd name="connsiteY0" fmla="*/ 523716 h 1252379"/>
              <a:gd name="connsiteX1" fmla="*/ 1195168 w 1857428"/>
              <a:gd name="connsiteY1" fmla="*/ 0 h 1252379"/>
              <a:gd name="connsiteX2" fmla="*/ 1857428 w 1857428"/>
              <a:gd name="connsiteY2" fmla="*/ 732631 h 1252379"/>
              <a:gd name="connsiteX3" fmla="*/ 0 w 1857428"/>
              <a:gd name="connsiteY3" fmla="*/ 1252379 h 1252379"/>
              <a:gd name="connsiteX4" fmla="*/ 597422 w 1857428"/>
              <a:gd name="connsiteY4" fmla="*/ 523716 h 1252379"/>
              <a:gd name="connsiteX0" fmla="*/ 0 w 1260006"/>
              <a:gd name="connsiteY0" fmla="*/ 523716 h 1252379"/>
              <a:gd name="connsiteX1" fmla="*/ 597746 w 1260006"/>
              <a:gd name="connsiteY1" fmla="*/ 0 h 1252379"/>
              <a:gd name="connsiteX2" fmla="*/ 1260006 w 1260006"/>
              <a:gd name="connsiteY2" fmla="*/ 732631 h 1252379"/>
              <a:gd name="connsiteX3" fmla="*/ 609078 w 1260006"/>
              <a:gd name="connsiteY3" fmla="*/ 1252379 h 1252379"/>
              <a:gd name="connsiteX4" fmla="*/ 0 w 1260006"/>
              <a:gd name="connsiteY4" fmla="*/ 523716 h 1252379"/>
              <a:gd name="connsiteX0" fmla="*/ 0 w 1199681"/>
              <a:gd name="connsiteY0" fmla="*/ 523716 h 1252379"/>
              <a:gd name="connsiteX1" fmla="*/ 597746 w 1199681"/>
              <a:gd name="connsiteY1" fmla="*/ 0 h 1252379"/>
              <a:gd name="connsiteX2" fmla="*/ 1199681 w 1199681"/>
              <a:gd name="connsiteY2" fmla="*/ 729456 h 1252379"/>
              <a:gd name="connsiteX3" fmla="*/ 609078 w 1199681"/>
              <a:gd name="connsiteY3" fmla="*/ 1252379 h 1252379"/>
              <a:gd name="connsiteX4" fmla="*/ 0 w 1199681"/>
              <a:gd name="connsiteY4" fmla="*/ 523716 h 125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681" h="1252379">
                <a:moveTo>
                  <a:pt x="0" y="523716"/>
                </a:moveTo>
                <a:lnTo>
                  <a:pt x="597746" y="0"/>
                </a:lnTo>
                <a:lnTo>
                  <a:pt x="1199681" y="729456"/>
                </a:lnTo>
                <a:lnTo>
                  <a:pt x="609078" y="1252379"/>
                </a:lnTo>
                <a:lnTo>
                  <a:pt x="0" y="523716"/>
                </a:lnTo>
                <a:close/>
              </a:path>
            </a:pathLst>
          </a:custGeom>
          <a:solidFill>
            <a:srgbClr val="006699">
              <a:alpha val="6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5" name="Parallelogram 211"/>
          <p:cNvSpPr/>
          <p:nvPr/>
        </p:nvSpPr>
        <p:spPr bwMode="auto">
          <a:xfrm>
            <a:off x="2992489" y="3756772"/>
            <a:ext cx="2107899" cy="501784"/>
          </a:xfrm>
          <a:prstGeom prst="parallelogram">
            <a:avLst>
              <a:gd name="adj" fmla="val 120776"/>
            </a:avLst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133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6" name="矩形 76"/>
          <p:cNvSpPr/>
          <p:nvPr/>
        </p:nvSpPr>
        <p:spPr>
          <a:xfrm>
            <a:off x="3657286" y="3820546"/>
            <a:ext cx="606579" cy="348507"/>
          </a:xfrm>
          <a:prstGeom prst="rect">
            <a:avLst/>
          </a:prstGeom>
          <a:solidFill>
            <a:srgbClr val="0070C0"/>
          </a:solidFill>
          <a:ln w="3175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t" anchorCtr="0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AMF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7" name="Parallelogram 214"/>
          <p:cNvSpPr/>
          <p:nvPr/>
        </p:nvSpPr>
        <p:spPr bwMode="auto">
          <a:xfrm>
            <a:off x="4240044" y="3758364"/>
            <a:ext cx="4775000" cy="500193"/>
          </a:xfrm>
          <a:prstGeom prst="parallelogram">
            <a:avLst>
              <a:gd name="adj" fmla="val 114200"/>
            </a:avLst>
          </a:prstGeom>
          <a:solidFill>
            <a:srgbClr val="00B0F0">
              <a:alpha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133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8" name="矩形 76"/>
          <p:cNvSpPr/>
          <p:nvPr/>
        </p:nvSpPr>
        <p:spPr>
          <a:xfrm>
            <a:off x="6790267" y="3852790"/>
            <a:ext cx="1347153" cy="302307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New Slice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9" name="Parallelogram 214"/>
          <p:cNvSpPr/>
          <p:nvPr/>
        </p:nvSpPr>
        <p:spPr bwMode="auto">
          <a:xfrm>
            <a:off x="3869494" y="4321274"/>
            <a:ext cx="5128973" cy="488717"/>
          </a:xfrm>
          <a:prstGeom prst="parallelogram">
            <a:avLst>
              <a:gd name="adj" fmla="val 114200"/>
            </a:avLst>
          </a:prstGeom>
          <a:solidFill>
            <a:srgbClr val="006699">
              <a:alpha val="6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0" name="矩形 76"/>
          <p:cNvSpPr/>
          <p:nvPr/>
        </p:nvSpPr>
        <p:spPr>
          <a:xfrm>
            <a:off x="6790267" y="4368842"/>
            <a:ext cx="1347153" cy="280083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Existing Slice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1" name="矩形 76"/>
          <p:cNvSpPr/>
          <p:nvPr/>
        </p:nvSpPr>
        <p:spPr>
          <a:xfrm>
            <a:off x="4857114" y="4376300"/>
            <a:ext cx="535833" cy="316673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PCF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2" name="矩形 76"/>
          <p:cNvSpPr/>
          <p:nvPr/>
        </p:nvSpPr>
        <p:spPr>
          <a:xfrm>
            <a:off x="4857114" y="3845881"/>
            <a:ext cx="535833" cy="316673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PCF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4" name="下箭头 203"/>
          <p:cNvSpPr/>
          <p:nvPr/>
        </p:nvSpPr>
        <p:spPr bwMode="auto">
          <a:xfrm>
            <a:off x="8430456" y="1088984"/>
            <a:ext cx="315307" cy="1116000"/>
          </a:xfrm>
          <a:prstGeom prst="downArrow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600" tIns="52800" rIns="105600" bIns="528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068891" eaLnBrk="1" hangingPunct="1"/>
            <a:endParaRPr lang="en-US" sz="1867">
              <a:solidFill>
                <a:schemeClr val="bg1"/>
              </a:solidFill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205" name="下箭头 204"/>
          <p:cNvSpPr/>
          <p:nvPr/>
        </p:nvSpPr>
        <p:spPr bwMode="auto">
          <a:xfrm rot="10800000">
            <a:off x="8473087" y="2753226"/>
            <a:ext cx="288975" cy="1008000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600" tIns="52800" rIns="105600" bIns="528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068891" eaLnBrk="1" hangingPunct="1"/>
            <a:endParaRPr lang="en-US" sz="1867">
              <a:solidFill>
                <a:schemeClr val="bg1"/>
              </a:solidFill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206" name="右箭头 205"/>
          <p:cNvSpPr/>
          <p:nvPr/>
        </p:nvSpPr>
        <p:spPr bwMode="auto">
          <a:xfrm rot="12059922">
            <a:off x="8711400" y="2296366"/>
            <a:ext cx="1130891" cy="782574"/>
          </a:xfrm>
          <a:prstGeom prst="rightArrow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600" tIns="52800" rIns="105600" bIns="528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068891" eaLnBrk="1" hangingPunct="1"/>
            <a:endParaRPr lang="zh-CN" altLang="en-US" sz="1867">
              <a:solidFill>
                <a:schemeClr val="bg1"/>
              </a:solidFill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207" name="文本框 206"/>
          <p:cNvSpPr txBox="1"/>
          <p:nvPr/>
        </p:nvSpPr>
        <p:spPr>
          <a:xfrm rot="1193623">
            <a:off x="8743264" y="2610831"/>
            <a:ext cx="1472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en-US" altLang="zh-CN" sz="1200" dirty="0" smtClean="0">
                <a:solidFill>
                  <a:srgbClr val="FF0000"/>
                </a:solidFill>
              </a:rPr>
              <a:t>Service MOS</a:t>
            </a:r>
            <a:endParaRPr lang="en-US" altLang="zh-CN" sz="1200" dirty="0">
              <a:solidFill>
                <a:srgbClr val="FF0000"/>
              </a:solidFill>
            </a:endParaRPr>
          </a:p>
        </p:txBody>
      </p:sp>
      <p:sp>
        <p:nvSpPr>
          <p:cNvPr id="208" name="Freeform 1224"/>
          <p:cNvSpPr>
            <a:spLocks/>
          </p:cNvSpPr>
          <p:nvPr/>
        </p:nvSpPr>
        <p:spPr bwMode="auto">
          <a:xfrm>
            <a:off x="9640788" y="2736334"/>
            <a:ext cx="1629696" cy="930324"/>
          </a:xfrm>
          <a:custGeom>
            <a:avLst/>
            <a:gdLst>
              <a:gd name="T0" fmla="*/ 2147483647 w 219"/>
              <a:gd name="T1" fmla="*/ 2147483647 h 128"/>
              <a:gd name="T2" fmla="*/ 2147483647 w 219"/>
              <a:gd name="T3" fmla="*/ 2147483647 h 128"/>
              <a:gd name="T4" fmla="*/ 2147483647 w 219"/>
              <a:gd name="T5" fmla="*/ 2147483647 h 128"/>
              <a:gd name="T6" fmla="*/ 2147483647 w 219"/>
              <a:gd name="T7" fmla="*/ 2147483647 h 128"/>
              <a:gd name="T8" fmla="*/ 2147483647 w 219"/>
              <a:gd name="T9" fmla="*/ 2147483647 h 128"/>
              <a:gd name="T10" fmla="*/ 2147483647 w 219"/>
              <a:gd name="T11" fmla="*/ 0 h 128"/>
              <a:gd name="T12" fmla="*/ 2147483647 w 219"/>
              <a:gd name="T13" fmla="*/ 2147483647 h 128"/>
              <a:gd name="T14" fmla="*/ 0 w 219"/>
              <a:gd name="T15" fmla="*/ 2147483647 h 128"/>
              <a:gd name="T16" fmla="*/ 2147483647 w 219"/>
              <a:gd name="T17" fmla="*/ 2147483647 h 128"/>
              <a:gd name="T18" fmla="*/ 2147483647 w 219"/>
              <a:gd name="T19" fmla="*/ 2147483647 h 128"/>
              <a:gd name="T20" fmla="*/ 2147483647 w 219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"/>
              <a:gd name="T34" fmla="*/ 0 h 128"/>
              <a:gd name="T35" fmla="*/ 219 w 219"/>
              <a:gd name="T36" fmla="*/ 128 h 1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" h="128">
                <a:moveTo>
                  <a:pt x="91" y="120"/>
                </a:moveTo>
                <a:cubicBezTo>
                  <a:pt x="100" y="125"/>
                  <a:pt x="112" y="128"/>
                  <a:pt x="124" y="128"/>
                </a:cubicBezTo>
                <a:cubicBezTo>
                  <a:pt x="144" y="128"/>
                  <a:pt x="161" y="121"/>
                  <a:pt x="171" y="110"/>
                </a:cubicBezTo>
                <a:cubicBezTo>
                  <a:pt x="198" y="107"/>
                  <a:pt x="219" y="89"/>
                  <a:pt x="219" y="67"/>
                </a:cubicBezTo>
                <a:cubicBezTo>
                  <a:pt x="219" y="43"/>
                  <a:pt x="194" y="23"/>
                  <a:pt x="163" y="23"/>
                </a:cubicBezTo>
                <a:cubicBezTo>
                  <a:pt x="155" y="10"/>
                  <a:pt x="134" y="0"/>
                  <a:pt x="109" y="0"/>
                </a:cubicBezTo>
                <a:cubicBezTo>
                  <a:pt x="84" y="0"/>
                  <a:pt x="63" y="10"/>
                  <a:pt x="55" y="23"/>
                </a:cubicBezTo>
                <a:cubicBezTo>
                  <a:pt x="24" y="23"/>
                  <a:pt x="0" y="41"/>
                  <a:pt x="0" y="63"/>
                </a:cubicBezTo>
                <a:cubicBezTo>
                  <a:pt x="0" y="78"/>
                  <a:pt x="12" y="91"/>
                  <a:pt x="29" y="98"/>
                </a:cubicBezTo>
                <a:cubicBezTo>
                  <a:pt x="31" y="109"/>
                  <a:pt x="42" y="118"/>
                  <a:pt x="57" y="121"/>
                </a:cubicBezTo>
                <a:cubicBezTo>
                  <a:pt x="57" y="121"/>
                  <a:pt x="75" y="125"/>
                  <a:pt x="91" y="120"/>
                </a:cubicBezTo>
              </a:path>
            </a:pathLst>
          </a:custGeom>
          <a:noFill/>
          <a:ln w="28575">
            <a:solidFill>
              <a:srgbClr val="006699"/>
            </a:solidFill>
          </a:ln>
        </p:spPr>
        <p:txBody>
          <a:bodyPr lIns="48000" tIns="48000" rIns="48000" bIns="48000" anchor="ctr"/>
          <a:lstStyle/>
          <a:p>
            <a:pPr algn="ctr"/>
            <a:endParaRPr lang="en-US" sz="1333" dirty="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9" name="Freeform 8"/>
          <p:cNvSpPr>
            <a:spLocks/>
          </p:cNvSpPr>
          <p:nvPr/>
        </p:nvSpPr>
        <p:spPr bwMode="auto">
          <a:xfrm>
            <a:off x="10084017" y="2984998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0" name="Freeform 9"/>
          <p:cNvSpPr>
            <a:spLocks/>
          </p:cNvSpPr>
          <p:nvPr/>
        </p:nvSpPr>
        <p:spPr bwMode="auto">
          <a:xfrm>
            <a:off x="10082850" y="3009988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1" name="Freeform 10"/>
          <p:cNvSpPr>
            <a:spLocks/>
          </p:cNvSpPr>
          <p:nvPr/>
        </p:nvSpPr>
        <p:spPr bwMode="auto">
          <a:xfrm>
            <a:off x="10138861" y="320992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2" name="Freeform 11"/>
          <p:cNvSpPr>
            <a:spLocks/>
          </p:cNvSpPr>
          <p:nvPr/>
        </p:nvSpPr>
        <p:spPr bwMode="auto">
          <a:xfrm>
            <a:off x="10138861" y="322063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3" name="Freeform 12"/>
          <p:cNvSpPr>
            <a:spLocks/>
          </p:cNvSpPr>
          <p:nvPr/>
        </p:nvSpPr>
        <p:spPr bwMode="auto">
          <a:xfrm>
            <a:off x="10138861" y="3231344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4" name="Freeform 13"/>
          <p:cNvSpPr>
            <a:spLocks/>
          </p:cNvSpPr>
          <p:nvPr/>
        </p:nvSpPr>
        <p:spPr bwMode="auto">
          <a:xfrm>
            <a:off x="10138861" y="3242946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5" name="Freeform 14"/>
          <p:cNvSpPr>
            <a:spLocks/>
          </p:cNvSpPr>
          <p:nvPr/>
        </p:nvSpPr>
        <p:spPr bwMode="auto">
          <a:xfrm>
            <a:off x="10138861" y="3253657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6" name="Freeform 15"/>
          <p:cNvSpPr>
            <a:spLocks/>
          </p:cNvSpPr>
          <p:nvPr/>
        </p:nvSpPr>
        <p:spPr bwMode="auto">
          <a:xfrm>
            <a:off x="10138861" y="3264368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7" name="Freeform 16"/>
          <p:cNvSpPr>
            <a:spLocks/>
          </p:cNvSpPr>
          <p:nvPr/>
        </p:nvSpPr>
        <p:spPr bwMode="auto">
          <a:xfrm>
            <a:off x="10138861" y="3275078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8" name="Freeform 17"/>
          <p:cNvSpPr>
            <a:spLocks/>
          </p:cNvSpPr>
          <p:nvPr/>
        </p:nvSpPr>
        <p:spPr bwMode="auto">
          <a:xfrm>
            <a:off x="10088685" y="2886817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9" name="Freeform 18"/>
          <p:cNvSpPr>
            <a:spLocks/>
          </p:cNvSpPr>
          <p:nvPr/>
        </p:nvSpPr>
        <p:spPr bwMode="auto">
          <a:xfrm>
            <a:off x="10269552" y="2904667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0" name="Freeform 19"/>
          <p:cNvSpPr>
            <a:spLocks/>
          </p:cNvSpPr>
          <p:nvPr/>
        </p:nvSpPr>
        <p:spPr bwMode="auto">
          <a:xfrm>
            <a:off x="10106188" y="3028732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1" name="Freeform 8"/>
          <p:cNvSpPr>
            <a:spLocks/>
          </p:cNvSpPr>
          <p:nvPr/>
        </p:nvSpPr>
        <p:spPr bwMode="auto">
          <a:xfrm>
            <a:off x="10402781" y="3108107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2" name="Freeform 9"/>
          <p:cNvSpPr>
            <a:spLocks/>
          </p:cNvSpPr>
          <p:nvPr/>
        </p:nvSpPr>
        <p:spPr bwMode="auto">
          <a:xfrm>
            <a:off x="10401614" y="3133098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3" name="Freeform 10"/>
          <p:cNvSpPr>
            <a:spLocks/>
          </p:cNvSpPr>
          <p:nvPr/>
        </p:nvSpPr>
        <p:spPr bwMode="auto">
          <a:xfrm>
            <a:off x="10457625" y="3333032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4" name="Freeform 11"/>
          <p:cNvSpPr>
            <a:spLocks/>
          </p:cNvSpPr>
          <p:nvPr/>
        </p:nvSpPr>
        <p:spPr bwMode="auto">
          <a:xfrm>
            <a:off x="10457625" y="334374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5" name="Freeform 12"/>
          <p:cNvSpPr>
            <a:spLocks/>
          </p:cNvSpPr>
          <p:nvPr/>
        </p:nvSpPr>
        <p:spPr bwMode="auto">
          <a:xfrm>
            <a:off x="10457625" y="335445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6" name="Freeform 13"/>
          <p:cNvSpPr>
            <a:spLocks/>
          </p:cNvSpPr>
          <p:nvPr/>
        </p:nvSpPr>
        <p:spPr bwMode="auto">
          <a:xfrm>
            <a:off x="10457625" y="3366056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7" name="Freeform 14"/>
          <p:cNvSpPr>
            <a:spLocks/>
          </p:cNvSpPr>
          <p:nvPr/>
        </p:nvSpPr>
        <p:spPr bwMode="auto">
          <a:xfrm>
            <a:off x="10457625" y="3376766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8" name="Freeform 15"/>
          <p:cNvSpPr>
            <a:spLocks/>
          </p:cNvSpPr>
          <p:nvPr/>
        </p:nvSpPr>
        <p:spPr bwMode="auto">
          <a:xfrm>
            <a:off x="10457625" y="3387477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9" name="Freeform 16"/>
          <p:cNvSpPr>
            <a:spLocks/>
          </p:cNvSpPr>
          <p:nvPr/>
        </p:nvSpPr>
        <p:spPr bwMode="auto">
          <a:xfrm>
            <a:off x="10457625" y="3398188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30" name="Freeform 17"/>
          <p:cNvSpPr>
            <a:spLocks/>
          </p:cNvSpPr>
          <p:nvPr/>
        </p:nvSpPr>
        <p:spPr bwMode="auto">
          <a:xfrm>
            <a:off x="10407449" y="3009926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31" name="Freeform 18"/>
          <p:cNvSpPr>
            <a:spLocks/>
          </p:cNvSpPr>
          <p:nvPr/>
        </p:nvSpPr>
        <p:spPr bwMode="auto">
          <a:xfrm>
            <a:off x="10588316" y="3027776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32" name="Freeform 19"/>
          <p:cNvSpPr>
            <a:spLocks/>
          </p:cNvSpPr>
          <p:nvPr/>
        </p:nvSpPr>
        <p:spPr bwMode="auto">
          <a:xfrm>
            <a:off x="10424952" y="3151842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grpSp>
        <p:nvGrpSpPr>
          <p:cNvPr id="233" name="组合 232"/>
          <p:cNvGrpSpPr/>
          <p:nvPr/>
        </p:nvGrpSpPr>
        <p:grpSpPr>
          <a:xfrm>
            <a:off x="1900408" y="1082379"/>
            <a:ext cx="1493925" cy="668983"/>
            <a:chOff x="889109" y="1499174"/>
            <a:chExt cx="720080" cy="301044"/>
          </a:xfrm>
        </p:grpSpPr>
        <p:cxnSp>
          <p:nvCxnSpPr>
            <p:cNvPr id="234" name="直接箭头连接符 233"/>
            <p:cNvCxnSpPr/>
            <p:nvPr/>
          </p:nvCxnSpPr>
          <p:spPr bwMode="auto">
            <a:xfrm flipV="1">
              <a:off x="1345864" y="1499174"/>
              <a:ext cx="0" cy="150522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5" name="直接箭头连接符 234"/>
            <p:cNvCxnSpPr/>
            <p:nvPr/>
          </p:nvCxnSpPr>
          <p:spPr bwMode="auto">
            <a:xfrm>
              <a:off x="889109" y="1649696"/>
              <a:ext cx="720080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6" name="直接箭头连接符 235"/>
            <p:cNvCxnSpPr/>
            <p:nvPr/>
          </p:nvCxnSpPr>
          <p:spPr bwMode="auto">
            <a:xfrm flipV="1">
              <a:off x="889109" y="1649696"/>
              <a:ext cx="0" cy="150522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cxnSp>
          <p:nvCxnSpPr>
            <p:cNvPr id="237" name="直接箭头连接符 236"/>
            <p:cNvCxnSpPr/>
            <p:nvPr/>
          </p:nvCxnSpPr>
          <p:spPr bwMode="auto">
            <a:xfrm flipV="1">
              <a:off x="1609189" y="1649696"/>
              <a:ext cx="0" cy="150522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</p:grpSp>
      <p:sp>
        <p:nvSpPr>
          <p:cNvPr id="239" name="任意多边形 238"/>
          <p:cNvSpPr/>
          <p:nvPr/>
        </p:nvSpPr>
        <p:spPr bwMode="auto">
          <a:xfrm>
            <a:off x="2216248" y="2756202"/>
            <a:ext cx="1834429" cy="1116000"/>
          </a:xfrm>
          <a:custGeom>
            <a:avLst/>
            <a:gdLst>
              <a:gd name="connsiteX0" fmla="*/ 1249680 w 1375822"/>
              <a:gd name="connsiteY0" fmla="*/ 0 h 899367"/>
              <a:gd name="connsiteX1" fmla="*/ 1257300 w 1375822"/>
              <a:gd name="connsiteY1" fmla="*/ 899160 h 899367"/>
              <a:gd name="connsiteX2" fmla="*/ 0 w 1375822"/>
              <a:gd name="connsiteY2" fmla="*/ 83820 h 899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5822" h="899367">
                <a:moveTo>
                  <a:pt x="1249680" y="0"/>
                </a:moveTo>
                <a:cubicBezTo>
                  <a:pt x="1357630" y="442595"/>
                  <a:pt x="1465580" y="885190"/>
                  <a:pt x="1257300" y="899160"/>
                </a:cubicBezTo>
                <a:cubicBezTo>
                  <a:pt x="1049020" y="913130"/>
                  <a:pt x="168910" y="217170"/>
                  <a:pt x="0" y="83820"/>
                </a:cubicBezTo>
              </a:path>
            </a:pathLst>
          </a:custGeom>
          <a:noFill/>
          <a:ln w="28575" cap="flat" cmpd="sng" algn="ctr">
            <a:solidFill>
              <a:srgbClr val="0000FF"/>
            </a:solidFill>
            <a:prstDash val="sysDash"/>
            <a:round/>
            <a:headEnd type="none" w="med" len="med"/>
            <a:tailEnd type="triangle"/>
          </a:ln>
          <a:effectLst/>
        </p:spPr>
        <p:txBody>
          <a:bodyPr vert="horz" wrap="square" lIns="105600" tIns="52800" rIns="105600" bIns="528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068891" eaLnBrk="1" hangingPunct="1"/>
            <a:endParaRPr lang="zh-CN" altLang="en-US" sz="1867">
              <a:solidFill>
                <a:schemeClr val="bg1"/>
              </a:solidFill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240" name="文本框 239"/>
          <p:cNvSpPr txBox="1"/>
          <p:nvPr/>
        </p:nvSpPr>
        <p:spPr>
          <a:xfrm>
            <a:off x="2292851" y="2927423"/>
            <a:ext cx="2906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 algn="ctr"/>
            <a:r>
              <a:rPr lang="zh-CN" altLang="en-US" sz="900" dirty="0"/>
              <a:t>④ </a:t>
            </a:r>
            <a:r>
              <a:rPr lang="en-US" altLang="zh-CN" sz="1000" strike="sngStrike" dirty="0" smtClean="0">
                <a:solidFill>
                  <a:srgbClr val="FF0000"/>
                </a:solidFill>
              </a:rPr>
              <a:t>Slice SLA fulfilment Info </a:t>
            </a:r>
            <a:r>
              <a:rPr lang="en-US" altLang="zh-CN" sz="1000" dirty="0" smtClean="0">
                <a:solidFill>
                  <a:srgbClr val="FF0000"/>
                </a:solidFill>
              </a:rPr>
              <a:t>Slice </a:t>
            </a:r>
            <a:r>
              <a:rPr lang="en-US" altLang="zh-CN" sz="1000" dirty="0" err="1" smtClean="0">
                <a:solidFill>
                  <a:srgbClr val="FF0000"/>
                </a:solidFill>
              </a:rPr>
              <a:t>QoE</a:t>
            </a:r>
            <a:r>
              <a:rPr lang="en-US" altLang="zh-CN" sz="1000" dirty="0" smtClean="0">
                <a:solidFill>
                  <a:srgbClr val="FF0000"/>
                </a:solidFill>
              </a:rPr>
              <a:t> </a:t>
            </a:r>
            <a:r>
              <a:rPr lang="en-US" altLang="zh-CN" sz="1000" dirty="0">
                <a:solidFill>
                  <a:srgbClr val="FF0000"/>
                </a:solidFill>
              </a:rPr>
              <a:t>F</a:t>
            </a:r>
            <a:r>
              <a:rPr lang="en-US" altLang="zh-CN" sz="1000" dirty="0" smtClean="0">
                <a:solidFill>
                  <a:srgbClr val="FF0000"/>
                </a:solidFill>
              </a:rPr>
              <a:t>ulfillment e.g. in minute granularity </a:t>
            </a:r>
            <a:r>
              <a:rPr lang="en-US" altLang="zh-CN" sz="1000" dirty="0"/>
              <a:t>per </a:t>
            </a:r>
            <a:r>
              <a:rPr lang="en-US" altLang="zh-CN" sz="1000" dirty="0" smtClean="0">
                <a:solidFill>
                  <a:srgbClr val="FF0000"/>
                </a:solidFill>
              </a:rPr>
              <a:t>cell list</a:t>
            </a:r>
            <a:r>
              <a:rPr lang="en-US" altLang="zh-CN" sz="1000" strike="sngStrike" dirty="0" smtClean="0">
                <a:solidFill>
                  <a:srgbClr val="FF0000"/>
                </a:solidFill>
              </a:rPr>
              <a:t>)</a:t>
            </a:r>
            <a:endParaRPr lang="en-US" altLang="zh-CN" sz="1000" strike="sngStrik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1644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8000"/>
    </mc:Choice>
    <mc:Fallback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44450" cap="flat" cmpd="sng" algn="ctr">
          <a:solidFill>
            <a:srgbClr val="0000FF"/>
          </a:solidFill>
          <a:prstDash val="sysDash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52836</TotalTime>
  <Words>1175</Words>
  <Application>Microsoft Office PowerPoint</Application>
  <PresentationFormat>自定义</PresentationFormat>
  <Paragraphs>113</Paragraphs>
  <Slides>9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Office Theme</vt:lpstr>
      <vt:lpstr>nokia powerpoint template nokia pure v13</vt:lpstr>
      <vt:lpstr>think-cell Slide</vt:lpstr>
      <vt:lpstr>包装程序外壳对象</vt:lpstr>
      <vt:lpstr>Draft Session Outcome of Slice SLA discussion in eNA</vt:lpstr>
      <vt:lpstr>Slice SLA related TDocs and Common Understandings</vt:lpstr>
      <vt:lpstr>Questions and Proposals (1)</vt:lpstr>
      <vt:lpstr>Questions and Proposals (2)</vt:lpstr>
      <vt:lpstr>Questions and Proposals (3)</vt:lpstr>
      <vt:lpstr>Questions and Proposals (4)</vt:lpstr>
      <vt:lpstr>Summary</vt:lpstr>
      <vt:lpstr>幻灯片 8</vt:lpstr>
      <vt:lpstr>Solution 32 update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SUN TAO-2</cp:lastModifiedBy>
  <cp:revision>2324</cp:revision>
  <dcterms:created xsi:type="dcterms:W3CDTF">2008-08-30T09:32:10Z</dcterms:created>
  <dcterms:modified xsi:type="dcterms:W3CDTF">2019-02-27T14:15:41Z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(3)jtDAisy2xvxiZG5V1MJLvC85XgCESBi01+WtKgTMaASO7IFoRJS/YO03xZfZxfa8LQMZZFMG
Dt97ujIOnV0JSvL12gvjgNWbRjixYrkiFNPoUZMDjPd+CFGqsUG3D9CypsuMcOdmNQAFqwPl
AAe5JXMweDTgyogPkz0/TsYylVmBod1WOmtFMHvYgfpeLKLm/CQdMFqQPWG1xvUJA+dlQVvC
EwhU3XJBTfNJXFpLCl</vt:lpwstr>
  </property>
  <property fmtid="{D5CDD505-2E9C-101B-9397-08002B2CF9AE}" pid="3" name="_2015_ms_pID_7253431">
    <vt:lpwstr>1sYskpdHOGof6Bm0vz0Tl7o/rqUkUc++76LD+i/RI3wMiETXdB/yRJ
v0W0ZCb9wqtkJx39seJq9BXtuBjrzSEAaDTEFtDsSYjCQ6oY8KiSKWbIRqZaEJ7t15sz1hAD
pgw6AgBi7xSbHzhMOd7ODKjxcyyzfFkL1TzwtP4oK82RVZrfail8zw0lqf4E7R5paJ8Mdq52
g8HWMgAn1oH+qlfwac7I0YN8wBaY1JM9xjhA</vt:lpwstr>
  </property>
  <property fmtid="{D5CDD505-2E9C-101B-9397-08002B2CF9AE}" pid="4" name="_2015_ms_pID_7253432">
    <vt:lpwstr>2tvypOUmky2MkcESVX3Jbiw=</vt:lpwstr>
  </property>
  <property fmtid="{D5CDD505-2E9C-101B-9397-08002B2CF9AE}" pid="5" name="_2015_ms_pID_725343_00">
    <vt:lpwstr>_2015_ms_pID_725343</vt:lpwstr>
  </property>
  <property fmtid="{D5CDD505-2E9C-101B-9397-08002B2CF9AE}" pid="6" name="_2015_ms_pID_7253431_00">
    <vt:lpwstr>_2015_ms_pID_7253431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1551164482</vt:lpwstr>
  </property>
</Properties>
</file>